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Прямоугольник 85"/>
          <p:cNvSpPr/>
          <p:nvPr userDrawn="1"/>
        </p:nvSpPr>
        <p:spPr>
          <a:xfrm>
            <a:off x="714348" y="285728"/>
            <a:ext cx="8215370" cy="63579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6643710"/>
            <a:ext cx="150016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kern="12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© Фокина Лидия Петровна </a:t>
            </a:r>
            <a:endParaRPr lang="ru-RU" sz="800" kern="1200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pSp>
        <p:nvGrpSpPr>
          <p:cNvPr id="8" name="Группа 7"/>
          <p:cNvGrpSpPr/>
          <p:nvPr userDrawn="1"/>
        </p:nvGrpSpPr>
        <p:grpSpPr>
          <a:xfrm rot="10800000">
            <a:off x="357158" y="6147194"/>
            <a:ext cx="821538" cy="250033"/>
            <a:chOff x="2714612" y="1428736"/>
            <a:chExt cx="2857520" cy="785818"/>
          </a:xfrm>
          <a:solidFill>
            <a:schemeClr val="accent2">
              <a:lumMod val="75000"/>
            </a:schemeClr>
          </a:solidFill>
        </p:grpSpPr>
        <p:sp>
          <p:nvSpPr>
            <p:cNvPr id="9" name="Овал 8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Овал 11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" name="Группа 13"/>
          <p:cNvGrpSpPr/>
          <p:nvPr userDrawn="1"/>
        </p:nvGrpSpPr>
        <p:grpSpPr>
          <a:xfrm rot="10800000">
            <a:off x="357158" y="5436391"/>
            <a:ext cx="821538" cy="250033"/>
            <a:chOff x="2714612" y="1428736"/>
            <a:chExt cx="2857520" cy="785818"/>
          </a:xfrm>
          <a:solidFill>
            <a:schemeClr val="accent2">
              <a:lumMod val="75000"/>
            </a:schemeClr>
          </a:solidFill>
        </p:grpSpPr>
        <p:sp>
          <p:nvSpPr>
            <p:cNvPr id="15" name="Овал 14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7" name="Группа 86"/>
          <p:cNvGrpSpPr/>
          <p:nvPr userDrawn="1"/>
        </p:nvGrpSpPr>
        <p:grpSpPr>
          <a:xfrm rot="10800000">
            <a:off x="357158" y="4725588"/>
            <a:ext cx="821538" cy="250033"/>
            <a:chOff x="2714612" y="1428736"/>
            <a:chExt cx="2857520" cy="785818"/>
          </a:xfrm>
          <a:solidFill>
            <a:schemeClr val="accent2">
              <a:lumMod val="75000"/>
            </a:schemeClr>
          </a:solidFill>
        </p:grpSpPr>
        <p:sp>
          <p:nvSpPr>
            <p:cNvPr id="88" name="Овал 87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Овал 90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Скругленный прямоугольник 91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3" name="Группа 92"/>
          <p:cNvGrpSpPr/>
          <p:nvPr userDrawn="1"/>
        </p:nvGrpSpPr>
        <p:grpSpPr>
          <a:xfrm rot="10800000">
            <a:off x="357158" y="4014785"/>
            <a:ext cx="821538" cy="250033"/>
            <a:chOff x="2714612" y="1428736"/>
            <a:chExt cx="2857520" cy="785818"/>
          </a:xfrm>
          <a:solidFill>
            <a:schemeClr val="accent2">
              <a:lumMod val="75000"/>
            </a:schemeClr>
          </a:solidFill>
        </p:grpSpPr>
        <p:sp>
          <p:nvSpPr>
            <p:cNvPr id="94" name="Овал 93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Овал 96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" name="Скругленный прямоугольник 97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9" name="Группа 98"/>
          <p:cNvGrpSpPr/>
          <p:nvPr userDrawn="1"/>
        </p:nvGrpSpPr>
        <p:grpSpPr>
          <a:xfrm rot="10800000">
            <a:off x="357158" y="3303982"/>
            <a:ext cx="821538" cy="250033"/>
            <a:chOff x="2714612" y="1428736"/>
            <a:chExt cx="2857520" cy="785818"/>
          </a:xfrm>
          <a:solidFill>
            <a:schemeClr val="accent2">
              <a:lumMod val="75000"/>
            </a:schemeClr>
          </a:solidFill>
        </p:grpSpPr>
        <p:sp>
          <p:nvSpPr>
            <p:cNvPr id="100" name="Овал 99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Овал 102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4" name="Скругленный прямоугольник 103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5" name="Группа 104"/>
          <p:cNvGrpSpPr/>
          <p:nvPr userDrawn="1"/>
        </p:nvGrpSpPr>
        <p:grpSpPr>
          <a:xfrm rot="10800000">
            <a:off x="357158" y="2593179"/>
            <a:ext cx="821538" cy="250033"/>
            <a:chOff x="2714612" y="1428736"/>
            <a:chExt cx="2857520" cy="785818"/>
          </a:xfrm>
          <a:solidFill>
            <a:schemeClr val="accent2">
              <a:lumMod val="75000"/>
            </a:schemeClr>
          </a:solidFill>
        </p:grpSpPr>
        <p:sp>
          <p:nvSpPr>
            <p:cNvPr id="106" name="Овал 105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9" name="Овал 108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0" name="Скругленный прямоугольник 109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1" name="Группа 110"/>
          <p:cNvGrpSpPr/>
          <p:nvPr userDrawn="1"/>
        </p:nvGrpSpPr>
        <p:grpSpPr>
          <a:xfrm rot="10800000">
            <a:off x="357158" y="1882376"/>
            <a:ext cx="821538" cy="250033"/>
            <a:chOff x="2714612" y="1428736"/>
            <a:chExt cx="2857520" cy="785818"/>
          </a:xfrm>
          <a:solidFill>
            <a:schemeClr val="accent2">
              <a:lumMod val="75000"/>
            </a:schemeClr>
          </a:solidFill>
        </p:grpSpPr>
        <p:sp>
          <p:nvSpPr>
            <p:cNvPr id="112" name="Овал 111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5" name="Овал 114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6" name="Скругленный прямоугольник 115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7" name="Группа 116"/>
          <p:cNvGrpSpPr/>
          <p:nvPr userDrawn="1"/>
        </p:nvGrpSpPr>
        <p:grpSpPr>
          <a:xfrm rot="10800000">
            <a:off x="357158" y="1171573"/>
            <a:ext cx="821538" cy="250033"/>
            <a:chOff x="2714612" y="1428736"/>
            <a:chExt cx="2857520" cy="785818"/>
          </a:xfrm>
          <a:solidFill>
            <a:schemeClr val="accent2">
              <a:lumMod val="75000"/>
            </a:schemeClr>
          </a:solidFill>
        </p:grpSpPr>
        <p:sp>
          <p:nvSpPr>
            <p:cNvPr id="118" name="Овал 117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Овал 120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2" name="Скругленный прямоугольник 121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3" name="Группа 122"/>
          <p:cNvGrpSpPr/>
          <p:nvPr userDrawn="1"/>
        </p:nvGrpSpPr>
        <p:grpSpPr>
          <a:xfrm rot="10800000">
            <a:off x="357158" y="460770"/>
            <a:ext cx="821538" cy="250033"/>
            <a:chOff x="2714612" y="1428736"/>
            <a:chExt cx="2857520" cy="785818"/>
          </a:xfrm>
          <a:solidFill>
            <a:schemeClr val="accent2">
              <a:lumMod val="75000"/>
            </a:schemeClr>
          </a:solidFill>
        </p:grpSpPr>
        <p:sp>
          <p:nvSpPr>
            <p:cNvPr id="124" name="Овал 123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Овал 126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8" name="Скругленный прямоугольник 127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99592" y="1556792"/>
            <a:ext cx="814393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6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Как </a:t>
            </a:r>
            <a:r>
              <a:rPr lang="ru-RU" sz="60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слушать ребенка? Правило активного </a:t>
            </a:r>
            <a:r>
              <a:rPr lang="ru-RU" sz="6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слушания</a:t>
            </a:r>
            <a:endParaRPr lang="ru-RU" sz="6000" b="1" dirty="0">
              <a:ln w="19050">
                <a:solidFill>
                  <a:prstClr val="white"/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1556722" y="1340768"/>
            <a:ext cx="69847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Активно слушать 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ребенка </a:t>
            </a:r>
            <a:r>
              <a:rPr lang="ru-RU" sz="3600" dirty="0">
                <a:solidFill>
                  <a:prstClr val="black"/>
                </a:solidFill>
                <a:latin typeface="Monotype Corsiva" pitchFamily="66" charset="0"/>
              </a:rPr>
              <a:t>– </a:t>
            </a:r>
            <a:endParaRPr lang="ru-RU" sz="3600" dirty="0" smtClean="0">
              <a:solidFill>
                <a:prstClr val="black"/>
              </a:solidFill>
              <a:latin typeface="Monotype Corsiva" pitchFamily="66" charset="0"/>
            </a:endParaRPr>
          </a:p>
          <a:p>
            <a:pPr algn="ctr">
              <a:defRPr/>
            </a:pPr>
            <a:r>
              <a:rPr lang="ru-RU" sz="3600" dirty="0" smtClean="0">
                <a:solidFill>
                  <a:prstClr val="black"/>
                </a:solidFill>
                <a:latin typeface="Monotype Corsiva" pitchFamily="66" charset="0"/>
              </a:rPr>
              <a:t>значит </a:t>
            </a:r>
            <a:r>
              <a:rPr lang="ru-RU" sz="3600" dirty="0">
                <a:solidFill>
                  <a:prstClr val="black"/>
                </a:solidFill>
                <a:latin typeface="Monotype Corsiva" pitchFamily="66" charset="0"/>
              </a:rPr>
              <a:t>«возвращать» ему в беседе то, что он вам поведал, при этом обозначив его чувство</a:t>
            </a:r>
            <a:r>
              <a:rPr lang="ru-RU" sz="3600" dirty="0" smtClean="0">
                <a:solidFill>
                  <a:prstClr val="black"/>
                </a:solidFill>
                <a:latin typeface="Monotype Corsiva" pitchFamily="66" charset="0"/>
              </a:rPr>
              <a:t>.</a:t>
            </a:r>
            <a:endParaRPr lang="ru-RU" sz="3600" dirty="0">
              <a:solidFill>
                <a:srgbClr val="C00000"/>
              </a:solidFill>
            </a:endParaRPr>
          </a:p>
        </p:txBody>
      </p:sp>
      <p:pic>
        <p:nvPicPr>
          <p:cNvPr id="1026" name="Picture 2" descr="http://www.cultradio.ru/videohosting_pictures/o/110/844/9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93226" y="3595668"/>
            <a:ext cx="2151182" cy="2771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libmir.com/i/69/241769/i_070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2571736" y="500042"/>
            <a:ext cx="4822108" cy="590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1496011" y="692696"/>
            <a:ext cx="698477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Правила 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беседы по способу активного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слушания:</a:t>
            </a:r>
          </a:p>
          <a:p>
            <a:pPr marL="514350" indent="-514350" algn="just">
              <a:buFont typeface="+mj-lt"/>
              <a:buAutoNum type="arabicPeriod"/>
              <a:defRPr/>
            </a:pPr>
            <a:endParaRPr lang="ru-RU" sz="2800" dirty="0" smtClean="0">
              <a:solidFill>
                <a:prstClr val="black"/>
              </a:solidFill>
              <a:latin typeface="Monotype Corsiva" pitchFamily="66" charset="0"/>
            </a:endParaRP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ru-RU" sz="2800" dirty="0" smtClean="0">
                <a:solidFill>
                  <a:prstClr val="black"/>
                </a:solidFill>
                <a:latin typeface="Monotype Corsiva" pitchFamily="66" charset="0"/>
              </a:rPr>
              <a:t>При активном слушании ребенка</a:t>
            </a:r>
            <a:r>
              <a:rPr lang="ru-RU" sz="2800" dirty="0">
                <a:solidFill>
                  <a:prstClr val="black"/>
                </a:solidFill>
                <a:latin typeface="Monotype Corsiva" pitchFamily="66" charset="0"/>
              </a:rPr>
              <a:t>, обязательно </a:t>
            </a:r>
            <a:r>
              <a:rPr lang="ru-RU" sz="2800" dirty="0" smtClean="0">
                <a:solidFill>
                  <a:prstClr val="black"/>
                </a:solidFill>
                <a:latin typeface="Monotype Corsiva" pitchFamily="66" charset="0"/>
              </a:rPr>
              <a:t>поворачивайтесь </a:t>
            </a:r>
            <a:r>
              <a:rPr lang="ru-RU" sz="2800" dirty="0">
                <a:solidFill>
                  <a:prstClr val="black"/>
                </a:solidFill>
                <a:latin typeface="Monotype Corsiva" pitchFamily="66" charset="0"/>
              </a:rPr>
              <a:t>к нему </a:t>
            </a:r>
            <a:r>
              <a:rPr lang="ru-RU" sz="2800" dirty="0" smtClean="0">
                <a:solidFill>
                  <a:prstClr val="black"/>
                </a:solidFill>
                <a:latin typeface="Monotype Corsiva" pitchFamily="66" charset="0"/>
              </a:rPr>
              <a:t>лицом;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ru-RU" sz="2800" dirty="0" smtClean="0">
                <a:solidFill>
                  <a:prstClr val="black"/>
                </a:solidFill>
                <a:latin typeface="Monotype Corsiva" pitchFamily="66" charset="0"/>
              </a:rPr>
              <a:t>Когда он расстроен </a:t>
            </a:r>
            <a:r>
              <a:rPr lang="ru-RU" sz="2800" dirty="0">
                <a:solidFill>
                  <a:prstClr val="black"/>
                </a:solidFill>
                <a:latin typeface="Monotype Corsiva" pitchFamily="66" charset="0"/>
              </a:rPr>
              <a:t>или </a:t>
            </a:r>
            <a:r>
              <a:rPr lang="ru-RU" sz="2800" dirty="0" smtClean="0">
                <a:solidFill>
                  <a:prstClr val="black"/>
                </a:solidFill>
                <a:latin typeface="Monotype Corsiva" pitchFamily="66" charset="0"/>
              </a:rPr>
              <a:t>огорчен, </a:t>
            </a:r>
            <a:r>
              <a:rPr lang="ru-RU" sz="2800" dirty="0">
                <a:solidFill>
                  <a:prstClr val="black"/>
                </a:solidFill>
                <a:latin typeface="Monotype Corsiva" pitchFamily="66" charset="0"/>
              </a:rPr>
              <a:t>не следует задавать ему </a:t>
            </a:r>
            <a:r>
              <a:rPr lang="ru-RU" sz="2800" dirty="0" smtClean="0">
                <a:solidFill>
                  <a:prstClr val="black"/>
                </a:solidFill>
                <a:latin typeface="Monotype Corsiva" pitchFamily="66" charset="0"/>
              </a:rPr>
              <a:t>вопросы;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ru-RU" sz="2800" dirty="0" smtClean="0">
                <a:solidFill>
                  <a:prstClr val="black"/>
                </a:solidFill>
                <a:latin typeface="Monotype Corsiva" pitchFamily="66" charset="0"/>
              </a:rPr>
              <a:t>При беседе очень важно </a:t>
            </a:r>
            <a:r>
              <a:rPr lang="ru-RU" sz="2800" dirty="0">
                <a:solidFill>
                  <a:prstClr val="black"/>
                </a:solidFill>
                <a:latin typeface="Monotype Corsiva" pitchFamily="66" charset="0"/>
              </a:rPr>
              <a:t>«держать паузу</a:t>
            </a:r>
            <a:r>
              <a:rPr lang="ru-RU" sz="2800" dirty="0" smtClean="0">
                <a:solidFill>
                  <a:prstClr val="black"/>
                </a:solidFill>
                <a:latin typeface="Monotype Corsiva" pitchFamily="66" charset="0"/>
              </a:rPr>
              <a:t>»;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ru-RU" sz="2800" dirty="0" smtClean="0">
                <a:solidFill>
                  <a:prstClr val="black"/>
                </a:solidFill>
                <a:latin typeface="Monotype Corsiva" pitchFamily="66" charset="0"/>
              </a:rPr>
              <a:t>Отвечая ребенку, также </a:t>
            </a:r>
            <a:r>
              <a:rPr lang="ru-RU" sz="2800" dirty="0">
                <a:solidFill>
                  <a:prstClr val="black"/>
                </a:solidFill>
                <a:latin typeface="Monotype Corsiva" pitchFamily="66" charset="0"/>
              </a:rPr>
              <a:t>иногда полезно повторить, что, как вы поняли, </a:t>
            </a:r>
            <a:r>
              <a:rPr lang="ru-RU" sz="2800" dirty="0" smtClean="0">
                <a:solidFill>
                  <a:prstClr val="black"/>
                </a:solidFill>
                <a:latin typeface="Monotype Corsiva" pitchFamily="66" charset="0"/>
              </a:rPr>
              <a:t>с ним произошло, </a:t>
            </a:r>
            <a:r>
              <a:rPr lang="ru-RU" sz="2800" dirty="0">
                <a:solidFill>
                  <a:prstClr val="black"/>
                </a:solidFill>
                <a:latin typeface="Monotype Corsiva" pitchFamily="66" charset="0"/>
              </a:rPr>
              <a:t>а потом обозначить его чувство. </a:t>
            </a:r>
            <a:endParaRPr lang="ru-RU" sz="2800" dirty="0" smtClean="0">
              <a:solidFill>
                <a:prstClr val="black"/>
              </a:solidFill>
              <a:latin typeface="Monotype Corsiva" pitchFamily="66" charset="0"/>
            </a:endParaRPr>
          </a:p>
          <a:p>
            <a:pPr marL="514350" indent="-514350" algn="just">
              <a:buFont typeface="+mj-lt"/>
              <a:buAutoNum type="arabicPeriod"/>
              <a:defRPr/>
            </a:pPr>
            <a:endParaRPr lang="ru-RU" sz="2800" dirty="0">
              <a:solidFill>
                <a:prstClr val="black"/>
              </a:solidFill>
              <a:latin typeface="Monotype Corsiva" pitchFamily="66" charset="0"/>
            </a:endParaRPr>
          </a:p>
          <a:p>
            <a:pPr marL="514350" indent="-514350" algn="just">
              <a:buFont typeface="+mj-lt"/>
              <a:buAutoNum type="arabicPeriod"/>
              <a:defRPr/>
            </a:pPr>
            <a:endParaRPr lang="ru-RU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71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1496011" y="692696"/>
            <a:ext cx="698477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Признаки успешного использования техники активного слушания:</a:t>
            </a:r>
          </a:p>
          <a:p>
            <a:pPr algn="ctr">
              <a:defRPr/>
            </a:pPr>
            <a:endParaRPr lang="ru-RU" sz="1400" dirty="0" smtClean="0">
              <a:solidFill>
                <a:prstClr val="black"/>
              </a:solidFill>
              <a:latin typeface="Monotype Corsiva" pitchFamily="66" charset="0"/>
            </a:endParaRP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ru-RU" sz="2800" dirty="0">
                <a:solidFill>
                  <a:prstClr val="black"/>
                </a:solidFill>
                <a:latin typeface="Monotype Corsiva" pitchFamily="66" charset="0"/>
              </a:rPr>
              <a:t>Исчезает или </a:t>
            </a:r>
            <a:r>
              <a:rPr lang="ru-RU" sz="2800" dirty="0" smtClean="0">
                <a:solidFill>
                  <a:prstClr val="black"/>
                </a:solidFill>
                <a:latin typeface="Monotype Corsiva" pitchFamily="66" charset="0"/>
              </a:rPr>
              <a:t>по крайней мере сильно </a:t>
            </a:r>
            <a:r>
              <a:rPr lang="ru-RU" sz="2800" dirty="0">
                <a:solidFill>
                  <a:prstClr val="black"/>
                </a:solidFill>
                <a:latin typeface="Monotype Corsiva" pitchFamily="66" charset="0"/>
              </a:rPr>
              <a:t>ослабевает отрицательное переживание </a:t>
            </a:r>
            <a:r>
              <a:rPr lang="ru-RU" sz="2800" dirty="0" smtClean="0">
                <a:solidFill>
                  <a:prstClr val="black"/>
                </a:solidFill>
                <a:latin typeface="Monotype Corsiva" pitchFamily="66" charset="0"/>
              </a:rPr>
              <a:t>ребенка;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ru-RU" sz="2800" dirty="0" smtClean="0">
                <a:solidFill>
                  <a:prstClr val="black"/>
                </a:solidFill>
                <a:latin typeface="Monotype Corsiva" pitchFamily="66" charset="0"/>
              </a:rPr>
              <a:t>Дети, </a:t>
            </a:r>
            <a:r>
              <a:rPr lang="ru-RU" sz="2800" dirty="0">
                <a:solidFill>
                  <a:prstClr val="black"/>
                </a:solidFill>
                <a:latin typeface="Monotype Corsiva" pitchFamily="66" charset="0"/>
              </a:rPr>
              <a:t>убедившись, что взрослый готов </a:t>
            </a:r>
            <a:r>
              <a:rPr lang="ru-RU" sz="2800" dirty="0" smtClean="0">
                <a:solidFill>
                  <a:prstClr val="black"/>
                </a:solidFill>
                <a:latin typeface="Monotype Corsiva" pitchFamily="66" charset="0"/>
              </a:rPr>
              <a:t> </a:t>
            </a:r>
            <a:r>
              <a:rPr lang="ru-RU" sz="2800" dirty="0">
                <a:solidFill>
                  <a:prstClr val="black"/>
                </a:solidFill>
                <a:latin typeface="Monotype Corsiva" pitchFamily="66" charset="0"/>
              </a:rPr>
              <a:t>слушать, </a:t>
            </a:r>
            <a:r>
              <a:rPr lang="ru-RU" sz="2800" dirty="0" smtClean="0">
                <a:solidFill>
                  <a:prstClr val="black"/>
                </a:solidFill>
                <a:latin typeface="Monotype Corsiva" pitchFamily="66" charset="0"/>
              </a:rPr>
              <a:t>начинают </a:t>
            </a:r>
            <a:r>
              <a:rPr lang="ru-RU" sz="2800" dirty="0">
                <a:solidFill>
                  <a:prstClr val="black"/>
                </a:solidFill>
                <a:latin typeface="Monotype Corsiva" pitchFamily="66" charset="0"/>
              </a:rPr>
              <a:t>рассказывать о себе все больше;</a:t>
            </a:r>
            <a:endParaRPr lang="ru-RU" sz="2800" dirty="0" smtClean="0">
              <a:solidFill>
                <a:prstClr val="black"/>
              </a:solidFill>
              <a:latin typeface="Monotype Corsiva" pitchFamily="66" charset="0"/>
            </a:endParaRP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ru-RU" sz="2800" dirty="0" smtClean="0">
                <a:solidFill>
                  <a:prstClr val="black"/>
                </a:solidFill>
                <a:latin typeface="Monotype Corsiva" pitchFamily="66" charset="0"/>
              </a:rPr>
              <a:t>Они сами продвигаются </a:t>
            </a:r>
            <a:r>
              <a:rPr lang="ru-RU" sz="2800" dirty="0">
                <a:solidFill>
                  <a:prstClr val="black"/>
                </a:solidFill>
                <a:latin typeface="Monotype Corsiva" pitchFamily="66" charset="0"/>
              </a:rPr>
              <a:t>в решении своей </a:t>
            </a:r>
            <a:r>
              <a:rPr lang="ru-RU" sz="2800" dirty="0" smtClean="0">
                <a:solidFill>
                  <a:prstClr val="black"/>
                </a:solidFill>
                <a:latin typeface="Monotype Corsiva" pitchFamily="66" charset="0"/>
              </a:rPr>
              <a:t>проблемы;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ru-RU" sz="2800" dirty="0" smtClean="0">
                <a:solidFill>
                  <a:prstClr val="black"/>
                </a:solidFill>
                <a:latin typeface="Monotype Corsiva" pitchFamily="66" charset="0"/>
              </a:rPr>
              <a:t>Ребенок сам </a:t>
            </a:r>
            <a:r>
              <a:rPr lang="ru-RU" sz="2800" dirty="0">
                <a:solidFill>
                  <a:prstClr val="black"/>
                </a:solidFill>
                <a:latin typeface="Monotype Corsiva" pitchFamily="66" charset="0"/>
              </a:rPr>
              <a:t>довольно быстро </a:t>
            </a:r>
            <a:r>
              <a:rPr lang="ru-RU" sz="2800" dirty="0" smtClean="0">
                <a:solidFill>
                  <a:prstClr val="black"/>
                </a:solidFill>
                <a:latin typeface="Monotype Corsiva" pitchFamily="66" charset="0"/>
              </a:rPr>
              <a:t>начинает </a:t>
            </a:r>
            <a:r>
              <a:rPr lang="ru-RU" sz="2800" dirty="0">
                <a:solidFill>
                  <a:prstClr val="black"/>
                </a:solidFill>
                <a:latin typeface="Monotype Corsiva" pitchFamily="66" charset="0"/>
              </a:rPr>
              <a:t>активно слушать </a:t>
            </a:r>
            <a:r>
              <a:rPr lang="ru-RU" sz="2800" dirty="0" smtClean="0">
                <a:solidFill>
                  <a:prstClr val="black"/>
                </a:solidFill>
                <a:latin typeface="Monotype Corsiva" pitchFamily="66" charset="0"/>
              </a:rPr>
              <a:t>своих родителей.</a:t>
            </a:r>
          </a:p>
          <a:p>
            <a:pPr marL="514350" indent="-514350" algn="just">
              <a:buFont typeface="+mj-lt"/>
              <a:buAutoNum type="arabicPeriod"/>
              <a:defRPr/>
            </a:pPr>
            <a:endParaRPr lang="ru-RU" sz="2800" dirty="0">
              <a:solidFill>
                <a:prstClr val="black"/>
              </a:solidFill>
              <a:latin typeface="Monotype Corsiva" pitchFamily="66" charset="0"/>
            </a:endParaRPr>
          </a:p>
          <a:p>
            <a:pPr marL="514350" indent="-514350" algn="just">
              <a:buFont typeface="+mj-lt"/>
              <a:buAutoNum type="arabicPeriod"/>
              <a:defRPr/>
            </a:pPr>
            <a:endParaRPr lang="ru-RU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23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1547664" y="1196752"/>
            <a:ext cx="6984776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Постепенно </a:t>
            </a: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родители начинают обнаруживать 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изменения</a:t>
            </a:r>
            <a:r>
              <a:rPr lang="ru-RU" sz="3600" dirty="0" smtClean="0">
                <a:solidFill>
                  <a:prstClr val="black"/>
                </a:solidFill>
                <a:latin typeface="Monotype Corsiva" pitchFamily="66" charset="0"/>
              </a:rPr>
              <a:t>, которые происходят и в них самих.</a:t>
            </a:r>
          </a:p>
          <a:p>
            <a:pPr algn="just">
              <a:defRPr/>
            </a:pPr>
            <a:r>
              <a:rPr lang="ru-RU" sz="3600" dirty="0" smtClean="0">
                <a:solidFill>
                  <a:prstClr val="black"/>
                </a:solidFill>
                <a:latin typeface="Monotype Corsiva" pitchFamily="66" charset="0"/>
              </a:rPr>
              <a:t>   Они </a:t>
            </a:r>
            <a:r>
              <a:rPr lang="ru-RU" sz="3600" dirty="0">
                <a:solidFill>
                  <a:prstClr val="black"/>
                </a:solidFill>
                <a:latin typeface="Monotype Corsiva" pitchFamily="66" charset="0"/>
              </a:rPr>
              <a:t>обнаруживают, что становятся более чувствительными к нуждам и горестям ребенка, легче принимают его «отрицательные» чувства. </a:t>
            </a:r>
            <a:endParaRPr lang="ru-RU" sz="3600" dirty="0" smtClean="0">
              <a:solidFill>
                <a:prstClr val="black"/>
              </a:solidFill>
              <a:latin typeface="Monotype Corsiva" pitchFamily="66" charset="0"/>
            </a:endParaRPr>
          </a:p>
          <a:p>
            <a:pPr algn="ctr">
              <a:defRPr/>
            </a:pPr>
            <a:endParaRPr lang="ru-RU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97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1496011" y="764704"/>
            <a:ext cx="698477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Вопросы, возникающие при использовании активного слушания:</a:t>
            </a:r>
          </a:p>
          <a:p>
            <a:pPr marL="514350" indent="-514350" algn="just">
              <a:buFont typeface="+mj-lt"/>
              <a:buAutoNum type="arabicPeriod"/>
              <a:defRPr/>
            </a:pPr>
            <a:endParaRPr lang="ru-RU" sz="2800" dirty="0" smtClean="0">
              <a:solidFill>
                <a:prstClr val="black"/>
              </a:solidFill>
              <a:latin typeface="Monotype Corsiva" pitchFamily="66" charset="0"/>
            </a:endParaRP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ru-RU" sz="2800" dirty="0">
                <a:solidFill>
                  <a:prstClr val="black"/>
                </a:solidFill>
                <a:latin typeface="Monotype Corsiva" pitchFamily="66" charset="0"/>
              </a:rPr>
              <a:t>Всегда ли нужно активно слушать ребенка? </a:t>
            </a:r>
            <a:endParaRPr lang="ru-RU" sz="2800" dirty="0" smtClean="0">
              <a:solidFill>
                <a:prstClr val="black"/>
              </a:solidFill>
              <a:latin typeface="Monotype Corsiva" pitchFamily="66" charset="0"/>
            </a:endParaRP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ru-RU" sz="2800" dirty="0" smtClean="0">
                <a:solidFill>
                  <a:prstClr val="black"/>
                </a:solidFill>
                <a:latin typeface="Monotype Corsiva" pitchFamily="66" charset="0"/>
              </a:rPr>
              <a:t>Необходимо </a:t>
            </a:r>
            <a:r>
              <a:rPr lang="ru-RU" sz="2800" dirty="0">
                <a:solidFill>
                  <a:prstClr val="black"/>
                </a:solidFill>
                <a:latin typeface="Monotype Corsiva" pitchFamily="66" charset="0"/>
              </a:rPr>
              <a:t>ли, слушая ребенка, откликаться развернутыми фразами</a:t>
            </a:r>
            <a:r>
              <a:rPr lang="ru-RU" sz="2800" dirty="0" smtClean="0">
                <a:solidFill>
                  <a:prstClr val="black"/>
                </a:solidFill>
                <a:latin typeface="Monotype Corsiva" pitchFamily="66" charset="0"/>
              </a:rPr>
              <a:t>?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ru-RU" sz="2800" dirty="0">
                <a:solidFill>
                  <a:prstClr val="black"/>
                </a:solidFill>
                <a:latin typeface="Monotype Corsiva" pitchFamily="66" charset="0"/>
              </a:rPr>
              <a:t>А как слушать ребенка, если некогда? Как прервать его</a:t>
            </a:r>
            <a:r>
              <a:rPr lang="ru-RU" sz="2800" dirty="0" smtClean="0">
                <a:solidFill>
                  <a:prstClr val="black"/>
                </a:solidFill>
                <a:latin typeface="Monotype Corsiva" pitchFamily="66" charset="0"/>
              </a:rPr>
              <a:t>?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ru-RU" sz="2800" dirty="0">
                <a:solidFill>
                  <a:prstClr val="black"/>
                </a:solidFill>
                <a:latin typeface="Monotype Corsiva" pitchFamily="66" charset="0"/>
              </a:rPr>
              <a:t>А что, если активное слушание не помогает? </a:t>
            </a:r>
          </a:p>
          <a:p>
            <a:pPr marL="514350" indent="-514350" algn="just">
              <a:buFont typeface="+mj-lt"/>
              <a:buAutoNum type="arabicPeriod"/>
              <a:defRPr/>
            </a:pPr>
            <a:endParaRPr lang="ru-RU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17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28992" y="4000504"/>
            <a:ext cx="2942068" cy="247163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 bwMode="auto">
          <a:xfrm>
            <a:off x="1530183" y="620688"/>
            <a:ext cx="69847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Активное слушание </a:t>
            </a:r>
            <a:r>
              <a:rPr lang="ru-RU" sz="3600" dirty="0" smtClean="0">
                <a:solidFill>
                  <a:prstClr val="black"/>
                </a:solidFill>
                <a:latin typeface="Monotype Corsiva" pitchFamily="66" charset="0"/>
              </a:rPr>
              <a:t>– </a:t>
            </a:r>
          </a:p>
          <a:p>
            <a:pPr algn="ctr">
              <a:defRPr/>
            </a:pPr>
            <a:r>
              <a:rPr lang="ru-RU" sz="3600" dirty="0" smtClean="0">
                <a:solidFill>
                  <a:prstClr val="black"/>
                </a:solidFill>
                <a:latin typeface="Monotype Corsiva" pitchFamily="66" charset="0"/>
              </a:rPr>
              <a:t>это </a:t>
            </a:r>
            <a:r>
              <a:rPr lang="ru-RU" sz="3600" dirty="0">
                <a:solidFill>
                  <a:prstClr val="black"/>
                </a:solidFill>
                <a:latin typeface="Monotype Corsiva" pitchFamily="66" charset="0"/>
              </a:rPr>
              <a:t>путь установления лучшего контакта с ребенком, способ показать, что </a:t>
            </a:r>
            <a:r>
              <a:rPr lang="ru-RU" sz="3600" dirty="0" smtClean="0">
                <a:solidFill>
                  <a:prstClr val="black"/>
                </a:solidFill>
                <a:latin typeface="Monotype Corsiva" pitchFamily="66" charset="0"/>
              </a:rPr>
              <a:t>Вы </a:t>
            </a:r>
            <a:r>
              <a:rPr lang="ru-RU" sz="3600" dirty="0">
                <a:solidFill>
                  <a:prstClr val="black"/>
                </a:solidFill>
                <a:latin typeface="Monotype Corsiva" pitchFamily="66" charset="0"/>
              </a:rPr>
              <a:t>безусловно его принимаете со всеми его отказами, бедами, переживаниями. </a:t>
            </a:r>
            <a:endParaRPr lang="ru-RU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55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1496011" y="332656"/>
            <a:ext cx="6984776" cy="629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Помехи, возникающие на пути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активного слушания:</a:t>
            </a:r>
          </a:p>
          <a:p>
            <a:pPr algn="ctr">
              <a:defRPr/>
            </a:pPr>
            <a:endParaRPr lang="ru-RU" sz="900" dirty="0" smtClean="0">
              <a:solidFill>
                <a:prstClr val="black"/>
              </a:solidFill>
              <a:latin typeface="Monotype Corsiva" pitchFamily="66" charset="0"/>
            </a:endParaRP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ru-RU" sz="2800" dirty="0" smtClean="0">
                <a:solidFill>
                  <a:prstClr val="black"/>
                </a:solidFill>
                <a:latin typeface="Monotype Corsiva" pitchFamily="66" charset="0"/>
              </a:rPr>
              <a:t>Приказы, команды;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ru-RU" sz="2800" dirty="0" smtClean="0">
                <a:solidFill>
                  <a:prstClr val="black"/>
                </a:solidFill>
                <a:latin typeface="Monotype Corsiva" pitchFamily="66" charset="0"/>
              </a:rPr>
              <a:t>Предупреждения</a:t>
            </a:r>
            <a:r>
              <a:rPr lang="ru-RU" sz="2800" dirty="0">
                <a:solidFill>
                  <a:prstClr val="black"/>
                </a:solidFill>
                <a:latin typeface="Monotype Corsiva" pitchFamily="66" charset="0"/>
              </a:rPr>
              <a:t>, предостережения, </a:t>
            </a:r>
            <a:r>
              <a:rPr lang="ru-RU" sz="2800" dirty="0" smtClean="0">
                <a:solidFill>
                  <a:prstClr val="black"/>
                </a:solidFill>
                <a:latin typeface="Monotype Corsiva" pitchFamily="66" charset="0"/>
              </a:rPr>
              <a:t>угрозы;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ru-RU" sz="2800" dirty="0">
                <a:solidFill>
                  <a:prstClr val="black"/>
                </a:solidFill>
                <a:latin typeface="Monotype Corsiva" pitchFamily="66" charset="0"/>
              </a:rPr>
              <a:t>Мораль, </a:t>
            </a:r>
            <a:r>
              <a:rPr lang="ru-RU" sz="2800" dirty="0" smtClean="0">
                <a:solidFill>
                  <a:prstClr val="black"/>
                </a:solidFill>
                <a:latin typeface="Monotype Corsiva" pitchFamily="66" charset="0"/>
              </a:rPr>
              <a:t>нравоучения;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ru-RU" sz="2800" dirty="0">
                <a:solidFill>
                  <a:prstClr val="black"/>
                </a:solidFill>
                <a:latin typeface="Monotype Corsiva" pitchFamily="66" charset="0"/>
              </a:rPr>
              <a:t>Советы, готовые </a:t>
            </a:r>
            <a:r>
              <a:rPr lang="ru-RU" sz="2800" dirty="0" smtClean="0">
                <a:solidFill>
                  <a:prstClr val="black"/>
                </a:solidFill>
                <a:latin typeface="Monotype Corsiva" pitchFamily="66" charset="0"/>
              </a:rPr>
              <a:t>решения;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ru-RU" sz="2800" dirty="0">
                <a:solidFill>
                  <a:prstClr val="black"/>
                </a:solidFill>
                <a:latin typeface="Monotype Corsiva" pitchFamily="66" charset="0"/>
              </a:rPr>
              <a:t>Доказательства, </a:t>
            </a:r>
            <a:r>
              <a:rPr lang="ru-RU" sz="2800" dirty="0" smtClean="0">
                <a:solidFill>
                  <a:prstClr val="black"/>
                </a:solidFill>
                <a:latin typeface="Monotype Corsiva" pitchFamily="66" charset="0"/>
              </a:rPr>
              <a:t>нотации</a:t>
            </a:r>
            <a:r>
              <a:rPr lang="ru-RU" sz="2800" dirty="0">
                <a:solidFill>
                  <a:prstClr val="black"/>
                </a:solidFill>
                <a:latin typeface="Monotype Corsiva" pitchFamily="66" charset="0"/>
              </a:rPr>
              <a:t>, «лекции</a:t>
            </a:r>
            <a:r>
              <a:rPr lang="ru-RU" sz="2800" dirty="0" smtClean="0">
                <a:solidFill>
                  <a:prstClr val="black"/>
                </a:solidFill>
                <a:latin typeface="Monotype Corsiva" pitchFamily="66" charset="0"/>
              </a:rPr>
              <a:t>»;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ru-RU" sz="2800" dirty="0">
                <a:solidFill>
                  <a:prstClr val="black"/>
                </a:solidFill>
                <a:latin typeface="Monotype Corsiva" pitchFamily="66" charset="0"/>
              </a:rPr>
              <a:t>Критика, выговоры, </a:t>
            </a:r>
            <a:r>
              <a:rPr lang="ru-RU" sz="2800" dirty="0" smtClean="0">
                <a:solidFill>
                  <a:prstClr val="black"/>
                </a:solidFill>
                <a:latin typeface="Monotype Corsiva" pitchFamily="66" charset="0"/>
              </a:rPr>
              <a:t>обвинения;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ru-RU" sz="2800" dirty="0" smtClean="0">
                <a:solidFill>
                  <a:prstClr val="black"/>
                </a:solidFill>
                <a:latin typeface="Monotype Corsiva" pitchFamily="66" charset="0"/>
              </a:rPr>
              <a:t>Похвала;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ru-RU" sz="2800" dirty="0">
                <a:solidFill>
                  <a:prstClr val="black"/>
                </a:solidFill>
                <a:latin typeface="Monotype Corsiva" pitchFamily="66" charset="0"/>
              </a:rPr>
              <a:t>Обзывание, </a:t>
            </a:r>
            <a:r>
              <a:rPr lang="ru-RU" sz="2800" dirty="0" smtClean="0">
                <a:solidFill>
                  <a:prstClr val="black"/>
                </a:solidFill>
                <a:latin typeface="Monotype Corsiva" pitchFamily="66" charset="0"/>
              </a:rPr>
              <a:t>высмеивание;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ru-RU" sz="2800" dirty="0">
                <a:solidFill>
                  <a:prstClr val="black"/>
                </a:solidFill>
                <a:latin typeface="Monotype Corsiva" pitchFamily="66" charset="0"/>
              </a:rPr>
              <a:t>Догадки, </a:t>
            </a:r>
            <a:r>
              <a:rPr lang="ru-RU" sz="2800" dirty="0" smtClean="0">
                <a:solidFill>
                  <a:prstClr val="black"/>
                </a:solidFill>
                <a:latin typeface="Monotype Corsiva" pitchFamily="66" charset="0"/>
              </a:rPr>
              <a:t>интерпретации;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ru-RU" sz="2800" dirty="0">
                <a:solidFill>
                  <a:prstClr val="black"/>
                </a:solidFill>
                <a:latin typeface="Monotype Corsiva" pitchFamily="66" charset="0"/>
              </a:rPr>
              <a:t>Выспрашивание, </a:t>
            </a:r>
            <a:r>
              <a:rPr lang="ru-RU" sz="2800" dirty="0" smtClean="0">
                <a:solidFill>
                  <a:prstClr val="black"/>
                </a:solidFill>
                <a:latin typeface="Monotype Corsiva" pitchFamily="66" charset="0"/>
              </a:rPr>
              <a:t>расследование;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ru-RU" sz="2800" dirty="0">
                <a:solidFill>
                  <a:prstClr val="black"/>
                </a:solidFill>
                <a:latin typeface="Monotype Corsiva" pitchFamily="66" charset="0"/>
              </a:rPr>
              <a:t>Сочувствие на словах, </a:t>
            </a:r>
            <a:r>
              <a:rPr lang="ru-RU" sz="2800" dirty="0" smtClean="0">
                <a:solidFill>
                  <a:prstClr val="black"/>
                </a:solidFill>
                <a:latin typeface="Monotype Corsiva" pitchFamily="66" charset="0"/>
              </a:rPr>
              <a:t>уговоры;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ru-RU" sz="2800" dirty="0" err="1">
                <a:solidFill>
                  <a:prstClr val="black"/>
                </a:solidFill>
                <a:latin typeface="Monotype Corsiva" pitchFamily="66" charset="0"/>
              </a:rPr>
              <a:t>Отшучивание</a:t>
            </a:r>
            <a:r>
              <a:rPr lang="ru-RU" sz="2800" dirty="0">
                <a:solidFill>
                  <a:prstClr val="black"/>
                </a:solidFill>
                <a:latin typeface="Monotype Corsiva" pitchFamily="66" charset="0"/>
              </a:rPr>
              <a:t>, уход от </a:t>
            </a:r>
            <a:r>
              <a:rPr lang="ru-RU" sz="2800" dirty="0" smtClean="0">
                <a:solidFill>
                  <a:prstClr val="black"/>
                </a:solidFill>
                <a:latin typeface="Monotype Corsiva" pitchFamily="66" charset="0"/>
              </a:rPr>
              <a:t>разговора.</a:t>
            </a:r>
          </a:p>
        </p:txBody>
      </p:sp>
    </p:spTree>
    <p:extLst>
      <p:ext uri="{BB962C8B-B14F-4D97-AF65-F5344CB8AC3E}">
        <p14:creationId xmlns:p14="http://schemas.microsoft.com/office/powerpoint/2010/main" val="34746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95373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321</Words>
  <Application>Microsoft Office PowerPoint</Application>
  <PresentationFormat>Экран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33</cp:revision>
  <dcterms:created xsi:type="dcterms:W3CDTF">2014-11-22T17:16:34Z</dcterms:created>
  <dcterms:modified xsi:type="dcterms:W3CDTF">2020-05-27T12:04:13Z</dcterms:modified>
</cp:coreProperties>
</file>