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3" r:id="rId2"/>
    <p:sldId id="365" r:id="rId3"/>
    <p:sldId id="367"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33CC33"/>
    <a:srgbClr val="0066CC"/>
    <a:srgbClr val="1CA4F8"/>
    <a:srgbClr val="0033CC"/>
    <a:srgbClr val="2D2B73"/>
    <a:srgbClr val="FFFF99"/>
    <a:srgbClr val="FF6600"/>
    <a:srgbClr val="5891D6"/>
    <a:srgbClr val="44A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9" autoAdjust="0"/>
  </p:normalViewPr>
  <p:slideViewPr>
    <p:cSldViewPr>
      <p:cViewPr>
        <p:scale>
          <a:sx n="72" d="100"/>
          <a:sy n="72" d="100"/>
        </p:scale>
        <p:origin x="-1114"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0891E-4CD6-43ED-9D9E-A4AD5061E3B4}" type="doc">
      <dgm:prSet loTypeId="urn:microsoft.com/office/officeart/2005/8/layout/process2" loCatId="process" qsTypeId="urn:microsoft.com/office/officeart/2005/8/quickstyle/simple1" qsCatId="simple" csTypeId="urn:microsoft.com/office/officeart/2005/8/colors/accent1_2" csCatId="accent1" phldr="1"/>
      <dgm:spPr/>
    </dgm:pt>
    <dgm:pt modelId="{EDAF13A5-096A-4832-85D0-F08410D80FC6}">
      <dgm:prSet phldrT="[Текст]"/>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scene3d>
          <a:camera prst="orthographicFront"/>
          <a:lightRig rig="threePt" dir="t"/>
        </a:scene3d>
        <a:sp3d>
          <a:bevelT/>
        </a:sp3d>
      </dgm:spPr>
      <dgm:t>
        <a:bodyPr/>
        <a:lstStyle/>
        <a:p>
          <a:r>
            <a:rPr lang="ru-RU" dirty="0" smtClean="0"/>
            <a:t> </a:t>
          </a:r>
        </a:p>
      </dgm:t>
    </dgm:pt>
    <dgm:pt modelId="{416A581F-5DCA-4BC0-A660-AF0BFF490EF3}" type="parTrans" cxnId="{55DA312D-F8C0-477A-A184-CCA640AF1BC9}">
      <dgm:prSet/>
      <dgm:spPr/>
      <dgm:t>
        <a:bodyPr/>
        <a:lstStyle/>
        <a:p>
          <a:endParaRPr lang="ru-RU"/>
        </a:p>
      </dgm:t>
    </dgm:pt>
    <dgm:pt modelId="{B34B68A1-5119-4445-B812-DAB68B7D5624}" type="sibTrans" cxnId="{55DA312D-F8C0-477A-A184-CCA640AF1BC9}">
      <dgm:prSet/>
      <dgm:spPr/>
      <dgm:t>
        <a:bodyPr/>
        <a:lstStyle/>
        <a:p>
          <a:endParaRPr lang="ru-RU"/>
        </a:p>
      </dgm:t>
    </dgm:pt>
    <dgm:pt modelId="{46FED5E4-19D2-4888-A196-DC8CFEC9F9F6}" type="pres">
      <dgm:prSet presAssocID="{15D0891E-4CD6-43ED-9D9E-A4AD5061E3B4}" presName="linearFlow" presStyleCnt="0">
        <dgm:presLayoutVars>
          <dgm:resizeHandles val="exact"/>
        </dgm:presLayoutVars>
      </dgm:prSet>
      <dgm:spPr/>
    </dgm:pt>
    <dgm:pt modelId="{89EDDD97-C568-4C47-8096-48A9B84D8B4C}" type="pres">
      <dgm:prSet presAssocID="{EDAF13A5-096A-4832-85D0-F08410D80FC6}" presName="node" presStyleLbl="node1" presStyleIdx="0" presStyleCnt="1" custScaleX="330746" custScaleY="143942" custLinFactNeighborX="-95405" custLinFactNeighborY="9821">
        <dgm:presLayoutVars>
          <dgm:bulletEnabled val="1"/>
        </dgm:presLayoutVars>
      </dgm:prSet>
      <dgm:spPr/>
      <dgm:t>
        <a:bodyPr/>
        <a:lstStyle/>
        <a:p>
          <a:endParaRPr lang="ru-RU"/>
        </a:p>
      </dgm:t>
    </dgm:pt>
  </dgm:ptLst>
  <dgm:cxnLst>
    <dgm:cxn modelId="{09D55D3D-0E28-490E-9A7D-F2196708EE3A}" type="presOf" srcId="{EDAF13A5-096A-4832-85D0-F08410D80FC6}" destId="{89EDDD97-C568-4C47-8096-48A9B84D8B4C}" srcOrd="0" destOrd="0" presId="urn:microsoft.com/office/officeart/2005/8/layout/process2"/>
    <dgm:cxn modelId="{EA55DB78-C89F-4BCC-86D3-3F6BA157D2D2}" type="presOf" srcId="{15D0891E-4CD6-43ED-9D9E-A4AD5061E3B4}" destId="{46FED5E4-19D2-4888-A196-DC8CFEC9F9F6}" srcOrd="0" destOrd="0" presId="urn:microsoft.com/office/officeart/2005/8/layout/process2"/>
    <dgm:cxn modelId="{55DA312D-F8C0-477A-A184-CCA640AF1BC9}" srcId="{15D0891E-4CD6-43ED-9D9E-A4AD5061E3B4}" destId="{EDAF13A5-096A-4832-85D0-F08410D80FC6}" srcOrd="0" destOrd="0" parTransId="{416A581F-5DCA-4BC0-A660-AF0BFF490EF3}" sibTransId="{B34B68A1-5119-4445-B812-DAB68B7D5624}"/>
    <dgm:cxn modelId="{8395354D-7E67-45CC-8DF6-54E429885063}" type="presParOf" srcId="{46FED5E4-19D2-4888-A196-DC8CFEC9F9F6}" destId="{89EDDD97-C568-4C47-8096-48A9B84D8B4C}"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DDD97-C568-4C47-8096-48A9B84D8B4C}">
      <dsp:nvSpPr>
        <dsp:cNvPr id="0" name=""/>
        <dsp:cNvSpPr/>
      </dsp:nvSpPr>
      <dsp:spPr>
        <a:xfrm>
          <a:off x="0" y="1296"/>
          <a:ext cx="3912096" cy="2318735"/>
        </a:xfrm>
        <a:prstGeom prst="roundRect">
          <a:avLst>
            <a:gd name="adj" fmla="val 1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6500" kern="1200" dirty="0" smtClean="0"/>
            <a:t> </a:t>
          </a:r>
        </a:p>
      </dsp:txBody>
      <dsp:txXfrm>
        <a:off x="67913" y="69209"/>
        <a:ext cx="3776270" cy="21829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B5929-F4AB-485D-A020-5F35D7D63273}" type="datetimeFigureOut">
              <a:rPr lang="ru-RU" smtClean="0"/>
              <a:pPr/>
              <a:t>16.03.2017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A4563-0DFF-40BB-9789-87E967014D5C}" type="slidenum">
              <a:rPr lang="ru-RU" smtClean="0"/>
              <a:pPr/>
              <a:t>‹#›</a:t>
            </a:fld>
            <a:endParaRPr lang="ru-RU"/>
          </a:p>
        </p:txBody>
      </p:sp>
    </p:spTree>
    <p:extLst>
      <p:ext uri="{BB962C8B-B14F-4D97-AF65-F5344CB8AC3E}">
        <p14:creationId xmlns:p14="http://schemas.microsoft.com/office/powerpoint/2010/main" val="208070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BF5675-D2A5-4317-B991-BCF15DAC4425}" type="datetimeFigureOut">
              <a:rPr lang="ru-RU" smtClean="0"/>
              <a:pPr/>
              <a:t>16.03.2017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3A9DEEA-A615-458E-9A9F-6F4BBF56EC37}"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F5675-D2A5-4317-B991-BCF15DAC4425}" type="datetimeFigureOut">
              <a:rPr lang="ru-RU" smtClean="0"/>
              <a:pPr/>
              <a:t>16.03.2017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9DEEA-A615-458E-9A9F-6F4BBF56EC37}"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Группа 33"/>
          <p:cNvGrpSpPr/>
          <p:nvPr/>
        </p:nvGrpSpPr>
        <p:grpSpPr>
          <a:xfrm>
            <a:off x="2411760" y="4581128"/>
            <a:ext cx="3365550" cy="2089940"/>
            <a:chOff x="0" y="71726"/>
            <a:chExt cx="3912096" cy="208994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p:grpSpPr>
        <p:sp>
          <p:nvSpPr>
            <p:cNvPr id="35" name="Скругленный прямоугольник 34"/>
            <p:cNvSpPr/>
            <p:nvPr/>
          </p:nvSpPr>
          <p:spPr>
            <a:xfrm>
              <a:off x="0" y="71726"/>
              <a:ext cx="3912096" cy="208994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Скругленный прямоугольник 4"/>
            <p:cNvSpPr/>
            <p:nvPr/>
          </p:nvSpPr>
          <p:spPr>
            <a:xfrm>
              <a:off x="61212" y="132938"/>
              <a:ext cx="3789672" cy="19675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ru-RU" sz="3100" kern="1200" dirty="0" smtClean="0"/>
                <a:t> </a:t>
              </a:r>
            </a:p>
          </p:txBody>
        </p:sp>
      </p:grpSp>
      <p:sp>
        <p:nvSpPr>
          <p:cNvPr id="19" name="TextBox 18"/>
          <p:cNvSpPr txBox="1"/>
          <p:nvPr/>
        </p:nvSpPr>
        <p:spPr>
          <a:xfrm>
            <a:off x="2555776" y="4653136"/>
            <a:ext cx="2808312" cy="313932"/>
          </a:xfrm>
          <a:prstGeom prst="rect">
            <a:avLst/>
          </a:prstGeom>
          <a:noFill/>
        </p:spPr>
        <p:txBody>
          <a:bodyPr wrap="square" rtlCol="0">
            <a:spAutoFit/>
          </a:bodyPr>
          <a:lstStyle/>
          <a:p>
            <a:pPr algn="ctr">
              <a:lnSpc>
                <a:spcPct val="90000"/>
              </a:lnSpc>
            </a:pPr>
            <a:r>
              <a:rPr lang="ru-RU" sz="1600" b="1" dirty="0" smtClean="0">
                <a:solidFill>
                  <a:schemeClr val="bg1"/>
                </a:solidFill>
                <a:effectLst>
                  <a:outerShdw blurRad="38100" dist="38100" dir="2700000" algn="tl">
                    <a:srgbClr val="000000">
                      <a:alpha val="43137"/>
                    </a:srgbClr>
                  </a:outerShdw>
                </a:effectLst>
              </a:rPr>
              <a:t>МУЛЬТРОЛИКИ</a:t>
            </a:r>
            <a:endParaRPr lang="ru-RU" sz="1600" b="1" dirty="0">
              <a:solidFill>
                <a:schemeClr val="bg1"/>
              </a:solidFill>
              <a:effectLst>
                <a:outerShdw blurRad="38100" dist="38100" dir="2700000" algn="tl">
                  <a:srgbClr val="000000">
                    <a:alpha val="43137"/>
                  </a:srgbClr>
                </a:outerShdw>
              </a:effectLst>
            </a:endParaRPr>
          </a:p>
        </p:txBody>
      </p:sp>
      <p:graphicFrame>
        <p:nvGraphicFramePr>
          <p:cNvPr id="22" name="Схема 21"/>
          <p:cNvGraphicFramePr/>
          <p:nvPr>
            <p:extLst>
              <p:ext uri="{D42A27DB-BD31-4B8C-83A1-F6EECF244321}">
                <p14:modId xmlns:p14="http://schemas.microsoft.com/office/powerpoint/2010/main" val="4001373512"/>
              </p:ext>
            </p:extLst>
          </p:nvPr>
        </p:nvGraphicFramePr>
        <p:xfrm>
          <a:off x="520502" y="1973064"/>
          <a:ext cx="3912096"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Box 42"/>
          <p:cNvSpPr txBox="1"/>
          <p:nvPr/>
        </p:nvSpPr>
        <p:spPr>
          <a:xfrm>
            <a:off x="6876256" y="3068960"/>
            <a:ext cx="1784929" cy="369332"/>
          </a:xfrm>
          <a:prstGeom prst="rect">
            <a:avLst/>
          </a:prstGeom>
          <a:noFill/>
        </p:spPr>
        <p:txBody>
          <a:bodyPr wrap="square" rtlCol="0">
            <a:spAutoFit/>
          </a:bodyPr>
          <a:lstStyle/>
          <a:p>
            <a:pPr algn="ctr">
              <a:lnSpc>
                <a:spcPct val="90000"/>
              </a:lnSpc>
            </a:pPr>
            <a:r>
              <a:rPr lang="ru-RU" sz="2000" b="1" dirty="0" smtClean="0">
                <a:solidFill>
                  <a:schemeClr val="bg2">
                    <a:lumMod val="50000"/>
                  </a:schemeClr>
                </a:solidFill>
                <a:effectLst>
                  <a:outerShdw blurRad="38100" dist="38100" dir="2700000" algn="tl">
                    <a:srgbClr val="000000">
                      <a:alpha val="43137"/>
                    </a:srgbClr>
                  </a:outerShdw>
                </a:effectLst>
              </a:rPr>
              <a:t>НАСЕЛЕНИЕ</a:t>
            </a:r>
          </a:p>
        </p:txBody>
      </p:sp>
      <p:sp>
        <p:nvSpPr>
          <p:cNvPr id="44" name="TextBox 43"/>
          <p:cNvSpPr txBox="1"/>
          <p:nvPr/>
        </p:nvSpPr>
        <p:spPr>
          <a:xfrm>
            <a:off x="5508104" y="1844824"/>
            <a:ext cx="2456919" cy="369332"/>
          </a:xfrm>
          <a:prstGeom prst="rect">
            <a:avLst/>
          </a:prstGeom>
          <a:noFill/>
        </p:spPr>
        <p:txBody>
          <a:bodyPr wrap="square" rtlCol="0">
            <a:spAutoFit/>
          </a:bodyPr>
          <a:lstStyle/>
          <a:p>
            <a:pPr algn="ctr">
              <a:lnSpc>
                <a:spcPct val="90000"/>
              </a:lnSpc>
            </a:pPr>
            <a:r>
              <a:rPr lang="ru-RU" sz="2000" b="1" dirty="0" smtClean="0">
                <a:solidFill>
                  <a:srgbClr val="44A9C4"/>
                </a:solidFill>
                <a:effectLst>
                  <a:outerShdw blurRad="38100" dist="38100" dir="2700000" algn="tl">
                    <a:srgbClr val="000000">
                      <a:alpha val="43137"/>
                    </a:srgbClr>
                  </a:outerShdw>
                </a:effectLst>
              </a:rPr>
              <a:t>ПРЕПОДАВАТЕЛИ</a:t>
            </a:r>
          </a:p>
        </p:txBody>
      </p:sp>
      <p:sp>
        <p:nvSpPr>
          <p:cNvPr id="46" name="TextBox 45"/>
          <p:cNvSpPr txBox="1"/>
          <p:nvPr/>
        </p:nvSpPr>
        <p:spPr>
          <a:xfrm>
            <a:off x="6824473" y="1124744"/>
            <a:ext cx="2319527" cy="646331"/>
          </a:xfrm>
          <a:prstGeom prst="rect">
            <a:avLst/>
          </a:prstGeom>
          <a:noFill/>
        </p:spPr>
        <p:txBody>
          <a:bodyPr wrap="square" rtlCol="0">
            <a:spAutoFit/>
          </a:bodyPr>
          <a:lstStyle/>
          <a:p>
            <a:pPr algn="ctr">
              <a:lnSpc>
                <a:spcPct val="90000"/>
              </a:lnSpc>
            </a:pPr>
            <a:r>
              <a:rPr lang="ru-RU" sz="2000" b="1" dirty="0" smtClean="0">
                <a:solidFill>
                  <a:srgbClr val="FF6600"/>
                </a:solidFill>
                <a:effectLst>
                  <a:outerShdw blurRad="38100" dist="38100" dir="2700000" algn="tl">
                    <a:srgbClr val="000000">
                      <a:alpha val="43137"/>
                    </a:srgbClr>
                  </a:outerShdw>
                </a:effectLst>
              </a:rPr>
              <a:t>ШКОЛЬНИКИ</a:t>
            </a:r>
          </a:p>
          <a:p>
            <a:pPr algn="ctr">
              <a:lnSpc>
                <a:spcPct val="90000"/>
              </a:lnSpc>
            </a:pPr>
            <a:r>
              <a:rPr lang="ru-RU" sz="2000" b="1" dirty="0" smtClean="0">
                <a:solidFill>
                  <a:srgbClr val="FF6600"/>
                </a:solidFill>
                <a:effectLst>
                  <a:outerShdw blurRad="38100" dist="38100" dir="2700000" algn="tl">
                    <a:srgbClr val="000000">
                      <a:alpha val="43137"/>
                    </a:srgbClr>
                  </a:outerShdw>
                </a:effectLst>
              </a:rPr>
              <a:t>И ИХ РОДИТЕЛИ</a:t>
            </a:r>
          </a:p>
        </p:txBody>
      </p:sp>
      <p:sp>
        <p:nvSpPr>
          <p:cNvPr id="47" name="TextBox 46"/>
          <p:cNvSpPr txBox="1"/>
          <p:nvPr/>
        </p:nvSpPr>
        <p:spPr>
          <a:xfrm>
            <a:off x="4663050" y="2348880"/>
            <a:ext cx="2502133" cy="923330"/>
          </a:xfrm>
          <a:prstGeom prst="rect">
            <a:avLst/>
          </a:prstGeom>
          <a:noFill/>
        </p:spPr>
        <p:txBody>
          <a:bodyPr wrap="square" rtlCol="0">
            <a:spAutoFit/>
          </a:bodyPr>
          <a:lstStyle/>
          <a:p>
            <a:pPr algn="ctr">
              <a:lnSpc>
                <a:spcPct val="90000"/>
              </a:lnSpc>
            </a:pPr>
            <a:r>
              <a:rPr lang="ru-RU" sz="2000" b="1" dirty="0" smtClean="0">
                <a:solidFill>
                  <a:srgbClr val="9966FF"/>
                </a:solidFill>
                <a:effectLst>
                  <a:outerShdw blurRad="38100" dist="38100" dir="2700000" algn="tl">
                    <a:srgbClr val="000000">
                      <a:alpha val="43137"/>
                    </a:srgbClr>
                  </a:outerShdw>
                </a:effectLst>
              </a:rPr>
              <a:t>государственные</a:t>
            </a:r>
          </a:p>
          <a:p>
            <a:pPr algn="ctr">
              <a:lnSpc>
                <a:spcPct val="90000"/>
              </a:lnSpc>
            </a:pPr>
            <a:r>
              <a:rPr lang="ru-RU" sz="2000" b="1" dirty="0" smtClean="0">
                <a:solidFill>
                  <a:srgbClr val="9966FF"/>
                </a:solidFill>
                <a:effectLst>
                  <a:outerShdw blurRad="38100" dist="38100" dir="2700000" algn="tl">
                    <a:srgbClr val="000000">
                      <a:alpha val="43137"/>
                    </a:srgbClr>
                  </a:outerShdw>
                </a:effectLst>
              </a:rPr>
              <a:t>гражданские</a:t>
            </a:r>
          </a:p>
          <a:p>
            <a:pPr algn="ctr">
              <a:lnSpc>
                <a:spcPct val="90000"/>
              </a:lnSpc>
            </a:pPr>
            <a:r>
              <a:rPr lang="ru-RU" sz="2000" b="1" dirty="0" smtClean="0">
                <a:solidFill>
                  <a:srgbClr val="9966FF"/>
                </a:solidFill>
                <a:effectLst>
                  <a:outerShdw blurRad="38100" dist="38100" dir="2700000" algn="tl">
                    <a:srgbClr val="000000">
                      <a:alpha val="43137"/>
                    </a:srgbClr>
                  </a:outerShdw>
                </a:effectLst>
              </a:rPr>
              <a:t>СЛУЖАЩИЕ</a:t>
            </a:r>
          </a:p>
        </p:txBody>
      </p:sp>
      <p:sp>
        <p:nvSpPr>
          <p:cNvPr id="49" name="TextBox 48"/>
          <p:cNvSpPr txBox="1"/>
          <p:nvPr/>
        </p:nvSpPr>
        <p:spPr>
          <a:xfrm>
            <a:off x="179512" y="188640"/>
            <a:ext cx="8857902" cy="954107"/>
          </a:xfrm>
          <a:prstGeom prst="rect">
            <a:avLst/>
          </a:prstGeom>
          <a:noFill/>
        </p:spPr>
        <p:txBody>
          <a:bodyPr wrap="square">
            <a:spAutoFit/>
          </a:bodyPr>
          <a:lstStyle/>
          <a:p>
            <a:pPr algn="ctr">
              <a:defRPr/>
            </a:pPr>
            <a:r>
              <a:rPr lang="ru-RU" sz="2800" b="1" dirty="0" smtClean="0">
                <a:solidFill>
                  <a:schemeClr val="accent1">
                    <a:lumMod val="75000"/>
                  </a:schemeClr>
                </a:solidFill>
              </a:rPr>
              <a:t>НЕДЕЛЯ БЕЗОПАСНОГО ПОВЕДЕНИЯ В СЕТИ ИНТЕРНЕТ</a:t>
            </a:r>
          </a:p>
          <a:p>
            <a:pPr algn="ctr">
              <a:defRPr/>
            </a:pPr>
            <a:r>
              <a:rPr lang="ru-RU" sz="2800" b="1" dirty="0" smtClean="0">
                <a:solidFill>
                  <a:schemeClr val="accent1">
                    <a:lumMod val="75000"/>
                  </a:schemeClr>
                </a:solidFill>
              </a:rPr>
              <a:t>с 3 по 9 апреля 2017 года</a:t>
            </a:r>
            <a:endParaRPr lang="ru-RU" sz="2800" b="1" dirty="0">
              <a:solidFill>
                <a:schemeClr val="accent1">
                  <a:lumMod val="75000"/>
                </a:schemeClr>
              </a:solidFill>
            </a:endParaRPr>
          </a:p>
        </p:txBody>
      </p:sp>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2204864"/>
            <a:ext cx="2323459" cy="1440160"/>
          </a:xfrm>
          <a:prstGeom prst="rect">
            <a:avLst/>
          </a:prstGeom>
        </p:spPr>
      </p:pic>
      <p:sp>
        <p:nvSpPr>
          <p:cNvPr id="18" name="TextBox 17"/>
          <p:cNvSpPr txBox="1"/>
          <p:nvPr/>
        </p:nvSpPr>
        <p:spPr>
          <a:xfrm>
            <a:off x="1043608" y="3717032"/>
            <a:ext cx="3308939" cy="535531"/>
          </a:xfrm>
          <a:prstGeom prst="rect">
            <a:avLst/>
          </a:prstGeom>
          <a:noFill/>
        </p:spPr>
        <p:txBody>
          <a:bodyPr wrap="square" rtlCol="0">
            <a:spAutoFit/>
          </a:bodyPr>
          <a:lstStyle/>
          <a:p>
            <a:pPr algn="ctr">
              <a:lnSpc>
                <a:spcPct val="90000"/>
              </a:lnSpc>
            </a:pPr>
            <a:r>
              <a:rPr lang="ru-RU" sz="1600" b="1" dirty="0" smtClean="0">
                <a:solidFill>
                  <a:schemeClr val="bg1"/>
                </a:solidFill>
                <a:effectLst>
                  <a:outerShdw blurRad="38100" dist="38100" dir="2700000" algn="tl">
                    <a:srgbClr val="000000">
                      <a:alpha val="43137"/>
                    </a:srgbClr>
                  </a:outerShdw>
                </a:effectLst>
              </a:rPr>
              <a:t>сайт</a:t>
            </a:r>
            <a:endParaRPr lang="ru-RU" sz="1600" b="1" dirty="0">
              <a:solidFill>
                <a:schemeClr val="bg1"/>
              </a:solidFill>
              <a:effectLst>
                <a:outerShdw blurRad="38100" dist="38100" dir="2700000" algn="tl">
                  <a:srgbClr val="000000">
                    <a:alpha val="43137"/>
                  </a:srgbClr>
                </a:outerShdw>
              </a:effectLst>
            </a:endParaRPr>
          </a:p>
          <a:p>
            <a:pPr algn="ctr">
              <a:lnSpc>
                <a:spcPct val="90000"/>
              </a:lnSpc>
            </a:pPr>
            <a:r>
              <a:rPr lang="ru-RU" sz="1600" b="1" dirty="0" smtClean="0">
                <a:solidFill>
                  <a:schemeClr val="bg1"/>
                </a:solidFill>
                <a:effectLst>
                  <a:outerShdw blurRad="38100" dist="38100" dir="2700000" algn="tl">
                    <a:srgbClr val="000000">
                      <a:alpha val="43137"/>
                    </a:srgbClr>
                  </a:outerShdw>
                </a:effectLst>
              </a:rPr>
              <a:t>ПЕРСОНАЛЬНЫЕДАННЫЕ.ДЕТИ</a:t>
            </a:r>
            <a:endParaRPr lang="ru-RU" sz="16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4211960" y="1412776"/>
            <a:ext cx="1793313" cy="377716"/>
          </a:xfrm>
          <a:prstGeom prst="rect">
            <a:avLst/>
          </a:prstGeom>
          <a:noFill/>
        </p:spPr>
        <p:txBody>
          <a:bodyPr wrap="square" rtlCol="0">
            <a:spAutoFit/>
          </a:bodyPr>
          <a:lstStyle/>
          <a:p>
            <a:pPr algn="ctr">
              <a:lnSpc>
                <a:spcPct val="90000"/>
              </a:lnSpc>
            </a:pPr>
            <a:r>
              <a:rPr lang="ru-RU" sz="2000" b="1" dirty="0" smtClean="0">
                <a:solidFill>
                  <a:schemeClr val="accent3">
                    <a:lumMod val="75000"/>
                  </a:schemeClr>
                </a:solidFill>
                <a:effectLst>
                  <a:outerShdw blurRad="38100" dist="38100" dir="2700000" algn="tl">
                    <a:srgbClr val="000000">
                      <a:alpha val="43137"/>
                    </a:srgbClr>
                  </a:outerShdw>
                </a:effectLst>
              </a:rPr>
              <a:t>ВОЖАТЫЕ</a:t>
            </a:r>
          </a:p>
        </p:txBody>
      </p:sp>
      <p:sp>
        <p:nvSpPr>
          <p:cNvPr id="27" name="TextBox 26"/>
          <p:cNvSpPr txBox="1"/>
          <p:nvPr/>
        </p:nvSpPr>
        <p:spPr>
          <a:xfrm>
            <a:off x="7350687" y="2204864"/>
            <a:ext cx="1793313" cy="369332"/>
          </a:xfrm>
          <a:prstGeom prst="rect">
            <a:avLst/>
          </a:prstGeom>
          <a:noFill/>
        </p:spPr>
        <p:txBody>
          <a:bodyPr wrap="square" rtlCol="0">
            <a:spAutoFit/>
          </a:bodyPr>
          <a:lstStyle/>
          <a:p>
            <a:pPr algn="ctr">
              <a:lnSpc>
                <a:spcPct val="90000"/>
              </a:lnSpc>
            </a:pPr>
            <a:r>
              <a:rPr lang="ru-RU" sz="2000" b="1" dirty="0" smtClean="0">
                <a:solidFill>
                  <a:schemeClr val="accent3">
                    <a:lumMod val="75000"/>
                  </a:schemeClr>
                </a:solidFill>
                <a:effectLst>
                  <a:outerShdw blurRad="38100" dist="38100" dir="2700000" algn="tl">
                    <a:srgbClr val="000000">
                      <a:alpha val="43137"/>
                    </a:srgbClr>
                  </a:outerShdw>
                </a:effectLst>
              </a:rPr>
              <a:t>ВОЛОНТЕРЫ</a:t>
            </a:r>
          </a:p>
        </p:txBody>
      </p:sp>
      <p:sp>
        <p:nvSpPr>
          <p:cNvPr id="32" name="Скругленный прямоугольник 31"/>
          <p:cNvSpPr/>
          <p:nvPr/>
        </p:nvSpPr>
        <p:spPr>
          <a:xfrm>
            <a:off x="5580112" y="3429000"/>
            <a:ext cx="2952328" cy="2664296"/>
          </a:xfrm>
          <a:prstGeom prst="roundRect">
            <a:avLst>
              <a:gd name="adj" fmla="val 1000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p:cNvSpPr txBox="1"/>
          <p:nvPr/>
        </p:nvSpPr>
        <p:spPr>
          <a:xfrm>
            <a:off x="5580112" y="5229200"/>
            <a:ext cx="3308939" cy="535531"/>
          </a:xfrm>
          <a:prstGeom prst="rect">
            <a:avLst/>
          </a:prstGeom>
          <a:noFill/>
        </p:spPr>
        <p:txBody>
          <a:bodyPr wrap="square" rtlCol="0">
            <a:spAutoFit/>
          </a:bodyPr>
          <a:lstStyle/>
          <a:p>
            <a:pPr algn="ctr">
              <a:lnSpc>
                <a:spcPct val="90000"/>
              </a:lnSpc>
            </a:pPr>
            <a:r>
              <a:rPr lang="ru-RU" sz="1600" b="1" dirty="0" smtClean="0">
                <a:solidFill>
                  <a:schemeClr val="bg1"/>
                </a:solidFill>
                <a:effectLst>
                  <a:outerShdw blurRad="38100" dist="38100" dir="2700000" algn="tl">
                    <a:srgbClr val="000000">
                      <a:alpha val="43137"/>
                    </a:srgbClr>
                  </a:outerShdw>
                </a:effectLst>
              </a:rPr>
              <a:t>Учебно-методическое</a:t>
            </a:r>
          </a:p>
          <a:p>
            <a:pPr algn="ctr">
              <a:lnSpc>
                <a:spcPct val="90000"/>
              </a:lnSpc>
            </a:pPr>
            <a:r>
              <a:rPr lang="ru-RU" sz="1600" b="1" dirty="0" smtClean="0">
                <a:solidFill>
                  <a:schemeClr val="bg1"/>
                </a:solidFill>
                <a:effectLst>
                  <a:outerShdw blurRad="38100" dist="38100" dir="2700000" algn="tl">
                    <a:srgbClr val="000000">
                      <a:alpha val="43137"/>
                    </a:srgbClr>
                  </a:outerShdw>
                </a:effectLst>
              </a:rPr>
              <a:t> пособие</a:t>
            </a:r>
            <a:endParaRPr lang="ru-RU" sz="1600" b="1" dirty="0">
              <a:solidFill>
                <a:schemeClr val="bg1"/>
              </a:solidFill>
              <a:effectLst>
                <a:outerShdw blurRad="38100" dist="38100" dir="2700000" algn="tl">
                  <a:srgbClr val="000000">
                    <a:alpha val="43137"/>
                  </a:srgbClr>
                </a:outerShdw>
              </a:effectLst>
            </a:endParaRPr>
          </a:p>
        </p:txBody>
      </p:sp>
      <p:sp>
        <p:nvSpPr>
          <p:cNvPr id="20" name="Содержимое 4"/>
          <p:cNvSpPr>
            <a:spLocks noGrp="1"/>
          </p:cNvSpPr>
          <p:nvPr/>
        </p:nvSpPr>
        <p:spPr>
          <a:xfrm>
            <a:off x="457200" y="116601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pic>
        <p:nvPicPr>
          <p:cNvPr id="21" name="Рисунок 20" descr="пособие.jpg"/>
          <p:cNvPicPr>
            <a:picLocks noChangeAspect="1"/>
          </p:cNvPicPr>
          <p:nvPr/>
        </p:nvPicPr>
        <p:blipFill>
          <a:blip r:embed="rId8" cstate="print"/>
          <a:stretch>
            <a:fillRect/>
          </a:stretch>
        </p:blipFill>
        <p:spPr>
          <a:xfrm>
            <a:off x="6660232" y="3789040"/>
            <a:ext cx="952310" cy="1368152"/>
          </a:xfrm>
          <a:prstGeom prst="rect">
            <a:avLst/>
          </a:prstGeom>
        </p:spPr>
      </p:pic>
      <p:pic>
        <p:nvPicPr>
          <p:cNvPr id="23" name="Рисунок 22"/>
          <p:cNvPicPr/>
          <p:nvPr/>
        </p:nvPicPr>
        <p:blipFill>
          <a:blip r:embed="rId9" cstate="print"/>
          <a:stretch>
            <a:fillRect/>
          </a:stretch>
        </p:blipFill>
        <p:spPr>
          <a:xfrm>
            <a:off x="2699792" y="5157192"/>
            <a:ext cx="2520280" cy="1368152"/>
          </a:xfrm>
          <a:prstGeom prst="rect">
            <a:avLst/>
          </a:prstGeom>
        </p:spPr>
      </p:pic>
    </p:spTree>
    <p:extLst>
      <p:ext uri="{BB962C8B-B14F-4D97-AF65-F5344CB8AC3E}">
        <p14:creationId xmlns:p14="http://schemas.microsoft.com/office/powerpoint/2010/main" val="3740175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3-tub-ru.yandex.net/i?id=a755edf33af5dab292681cc0286516f2-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068960"/>
            <a:ext cx="3888432" cy="195931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699247" y="1556793"/>
            <a:ext cx="7745505" cy="1512167"/>
          </a:xfrm>
        </p:spPr>
        <p:txBody>
          <a:bodyPr>
            <a:normAutofit/>
          </a:bodyPr>
          <a:lstStyle/>
          <a:p>
            <a:pPr marL="0" indent="354013" algn="just"/>
            <a:r>
              <a:rPr lang="ru-RU" sz="2300" b="1" dirty="0">
                <a:solidFill>
                  <a:schemeClr val="accent1">
                    <a:lumMod val="50000"/>
                  </a:schemeClr>
                </a:solidFill>
                <a:latin typeface="Sylfaen" pitchFamily="18" charset="0"/>
                <a:cs typeface="Rod" pitchFamily="49" charset="-79"/>
              </a:rPr>
              <a:t>Задача:</a:t>
            </a:r>
            <a:r>
              <a:rPr lang="ru-RU" sz="2300" dirty="0">
                <a:solidFill>
                  <a:schemeClr val="accent1">
                    <a:lumMod val="50000"/>
                  </a:schemeClr>
                </a:solidFill>
                <a:latin typeface="Sylfaen" pitchFamily="18" charset="0"/>
                <a:cs typeface="Rod" pitchFamily="49" charset="-79"/>
              </a:rPr>
              <a:t> помочь учащимся осознать, что при выборе мобильных приложений необходимо ориентироваться на соотношение возможностей, предлагаемых ресурсом, и запрашиваемых  им персональных данных.</a:t>
            </a:r>
          </a:p>
          <a:p>
            <a:pPr marL="0" indent="0" algn="just">
              <a:buNone/>
            </a:pPr>
            <a:endParaRPr lang="ru-RU" dirty="0"/>
          </a:p>
          <a:p>
            <a:pPr marL="0" indent="0" algn="just">
              <a:buNone/>
            </a:pPr>
            <a:endParaRPr lang="ru-RU" dirty="0" smtClean="0"/>
          </a:p>
          <a:p>
            <a:pPr marL="0" indent="0" algn="just">
              <a:buNone/>
            </a:pPr>
            <a:endParaRPr lang="ru-RU" dirty="0" smtClean="0"/>
          </a:p>
          <a:p>
            <a:pPr marL="0" indent="0" algn="just">
              <a:buNone/>
            </a:pPr>
            <a:endParaRPr lang="ru-RU" dirty="0"/>
          </a:p>
        </p:txBody>
      </p:sp>
      <p:sp>
        <p:nvSpPr>
          <p:cNvPr id="4" name="Заголовок 2"/>
          <p:cNvSpPr>
            <a:spLocks noGrp="1"/>
          </p:cNvSpPr>
          <p:nvPr>
            <p:ph type="title"/>
          </p:nvPr>
        </p:nvSpPr>
        <p:spPr>
          <a:xfrm>
            <a:off x="539552" y="332656"/>
            <a:ext cx="8136904" cy="1054250"/>
          </a:xfrm>
        </p:spPr>
        <p:txBody>
          <a:bodyPr/>
          <a:lstStyle/>
          <a:p>
            <a:r>
              <a:rPr lang="ru-RU" sz="2800" b="1" i="1" dirty="0" smtClean="0"/>
              <a:t>Урок № 9</a:t>
            </a:r>
            <a:br>
              <a:rPr lang="ru-RU" sz="2800" b="1" i="1" dirty="0" smtClean="0"/>
            </a:br>
            <a:r>
              <a:rPr lang="ru-RU" sz="2800" b="1" i="1" dirty="0" smtClean="0"/>
              <a:t>ЛАБОРАТОРИЯ МОБИЛЬНЫХ ПРИЛОЖЕНИЙ</a:t>
            </a:r>
            <a:endParaRPr lang="ru-RU" sz="2800" b="1" i="1" dirty="0"/>
          </a:p>
        </p:txBody>
      </p:sp>
      <p:sp>
        <p:nvSpPr>
          <p:cNvPr id="5" name="Прямоугольник 4"/>
          <p:cNvSpPr/>
          <p:nvPr/>
        </p:nvSpPr>
        <p:spPr>
          <a:xfrm>
            <a:off x="755576" y="5036983"/>
            <a:ext cx="8064896" cy="1200329"/>
          </a:xfrm>
          <a:prstGeom prst="rect">
            <a:avLst/>
          </a:prstGeom>
        </p:spPr>
        <p:txBody>
          <a:bodyPr wrap="square">
            <a:spAutoFit/>
          </a:bodyPr>
          <a:lstStyle/>
          <a:p>
            <a:pPr algn="just"/>
            <a:r>
              <a:rPr lang="ru-RU" dirty="0">
                <a:solidFill>
                  <a:schemeClr val="accent1">
                    <a:lumMod val="50000"/>
                  </a:schemeClr>
                </a:solidFill>
                <a:latin typeface="Sylfaen" pitchFamily="18" charset="0"/>
                <a:cs typeface="Rod" pitchFamily="49" charset="-79"/>
              </a:rPr>
              <a:t>«Существует множество «бесплатных» приложений для смартфонов, которые облегчают и скрашиваю нам жизни. Однако все они являются «бесплатными» лишь условно. На самом деле пользователи расплачиваются за них своими персональными данными. </a:t>
            </a:r>
          </a:p>
        </p:txBody>
      </p:sp>
      <p:sp>
        <p:nvSpPr>
          <p:cNvPr id="6" name="Прямоугольник 5"/>
          <p:cNvSpPr/>
          <p:nvPr/>
        </p:nvSpPr>
        <p:spPr>
          <a:xfrm>
            <a:off x="755576" y="2981851"/>
            <a:ext cx="4320480" cy="2031325"/>
          </a:xfrm>
          <a:prstGeom prst="rect">
            <a:avLst/>
          </a:prstGeom>
        </p:spPr>
        <p:txBody>
          <a:bodyPr wrap="square">
            <a:spAutoFit/>
          </a:bodyPr>
          <a:lstStyle/>
          <a:p>
            <a:pPr algn="just"/>
            <a:r>
              <a:rPr lang="ru-RU" dirty="0">
                <a:solidFill>
                  <a:schemeClr val="accent1">
                    <a:lumMod val="50000"/>
                  </a:schemeClr>
                </a:solidFill>
                <a:latin typeface="Sylfaen" pitchFamily="18" charset="0"/>
                <a:cs typeface="Rod" pitchFamily="49" charset="-79"/>
              </a:rPr>
              <a:t>Участникам предлагается встать на место разработчиков мобильных приложений. Показать выбор между сохранностью персональных данных и удобством пользования приложения. Чтобы этот выбор был осознанным, необходимо пояснить саму проблему.</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stack.imgur.com/EVfnT.jpg"/>
          <p:cNvPicPr>
            <a:picLocks noChangeAspect="1" noChangeArrowheads="1"/>
          </p:cNvPicPr>
          <p:nvPr/>
        </p:nvPicPr>
        <p:blipFill rotWithShape="1">
          <a:blip r:embed="rId2">
            <a:extLst>
              <a:ext uri="{28A0092B-C50C-407E-A947-70E740481C1C}">
                <a14:useLocalDpi xmlns:a14="http://schemas.microsoft.com/office/drawing/2010/main" val="0"/>
              </a:ext>
            </a:extLst>
          </a:blip>
          <a:srcRect b="21051"/>
          <a:stretch/>
        </p:blipFill>
        <p:spPr bwMode="auto">
          <a:xfrm>
            <a:off x="425524" y="5116447"/>
            <a:ext cx="4290492" cy="97684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683568" y="1700808"/>
            <a:ext cx="7545160" cy="1828725"/>
          </a:xfrm>
        </p:spPr>
        <p:txBody>
          <a:bodyPr>
            <a:noAutofit/>
          </a:bodyPr>
          <a:lstStyle/>
          <a:p>
            <a:pPr marL="11113" indent="-11113" algn="just"/>
            <a:r>
              <a:rPr lang="ru-RU" sz="1900" dirty="0">
                <a:solidFill>
                  <a:schemeClr val="accent1">
                    <a:lumMod val="50000"/>
                  </a:schemeClr>
                </a:solidFill>
                <a:latin typeface="Sylfaen" pitchFamily="18" charset="0"/>
                <a:cs typeface="Rod" pitchFamily="49" charset="-79"/>
              </a:rPr>
              <a:t>Учащиеся делятся на несколько </a:t>
            </a:r>
            <a:r>
              <a:rPr lang="ru-RU" sz="1900" dirty="0" err="1">
                <a:solidFill>
                  <a:schemeClr val="accent1">
                    <a:lumMod val="50000"/>
                  </a:schemeClr>
                </a:solidFill>
                <a:latin typeface="Sylfaen" pitchFamily="18" charset="0"/>
                <a:cs typeface="Rod" pitchFamily="49" charset="-79"/>
              </a:rPr>
              <a:t>микрогрупп</a:t>
            </a:r>
            <a:r>
              <a:rPr lang="ru-RU" sz="1900" dirty="0">
                <a:solidFill>
                  <a:schemeClr val="accent1">
                    <a:lumMod val="50000"/>
                  </a:schemeClr>
                </a:solidFill>
                <a:latin typeface="Sylfaen" pitchFamily="18" charset="0"/>
                <a:cs typeface="Rod" pitchFamily="49" charset="-79"/>
              </a:rPr>
              <a:t>, каждая из которых становится «командой разработчиков». Перед ее участниками стоит задача создать мобильное приложение, которое пользовалось бы популярностью у пользователей. Для этого необходимо придумать оригинальную идею приложения и сделать презентацию для потенциальных покупателей.</a:t>
            </a:r>
          </a:p>
        </p:txBody>
      </p:sp>
      <p:sp>
        <p:nvSpPr>
          <p:cNvPr id="4" name="Прямоугольник 3"/>
          <p:cNvSpPr/>
          <p:nvPr/>
        </p:nvSpPr>
        <p:spPr>
          <a:xfrm>
            <a:off x="4788024" y="5140254"/>
            <a:ext cx="4176464" cy="926985"/>
          </a:xfrm>
          <a:prstGeom prst="rect">
            <a:avLst/>
          </a:prstGeom>
          <a:ln w="3175" cmpd="sng">
            <a:solidFill>
              <a:schemeClr val="tx1"/>
            </a:solidFill>
            <a:prstDash val="dash"/>
          </a:ln>
        </p:spPr>
        <p:txBody>
          <a:bodyPr wrap="square">
            <a:spAutoFit/>
          </a:bodyPr>
          <a:lstStyle/>
          <a:p>
            <a:pPr algn="just">
              <a:lnSpc>
                <a:spcPts val="1600"/>
              </a:lnSpc>
            </a:pPr>
            <a:r>
              <a:rPr lang="ru-RU" dirty="0">
                <a:solidFill>
                  <a:schemeClr val="accent1">
                    <a:lumMod val="50000"/>
                  </a:schemeClr>
                </a:solidFill>
                <a:latin typeface="Sylfaen" pitchFamily="18" charset="0"/>
                <a:cs typeface="Rod" pitchFamily="49" charset="-79"/>
              </a:rPr>
              <a:t>В качестве примера предлагается рассмотреть приложения </a:t>
            </a:r>
            <a:r>
              <a:rPr lang="ru-RU" dirty="0" err="1">
                <a:solidFill>
                  <a:schemeClr val="accent1">
                    <a:lumMod val="50000"/>
                  </a:schemeClr>
                </a:solidFill>
                <a:latin typeface="Sylfaen" pitchFamily="18" charset="0"/>
                <a:cs typeface="Rod" pitchFamily="49" charset="-79"/>
              </a:rPr>
              <a:t>iTunes</a:t>
            </a:r>
            <a:r>
              <a:rPr lang="ru-RU" dirty="0">
                <a:solidFill>
                  <a:schemeClr val="accent1">
                    <a:lumMod val="50000"/>
                  </a:schemeClr>
                </a:solidFill>
                <a:latin typeface="Sylfaen" pitchFamily="18" charset="0"/>
                <a:cs typeface="Rod" pitchFamily="49" charset="-79"/>
              </a:rPr>
              <a:t> или </a:t>
            </a:r>
            <a:r>
              <a:rPr lang="ru-RU" dirty="0" err="1">
                <a:solidFill>
                  <a:schemeClr val="accent1">
                    <a:lumMod val="50000"/>
                  </a:schemeClr>
                </a:solidFill>
                <a:latin typeface="Sylfaen" pitchFamily="18" charset="0"/>
                <a:cs typeface="Rod" pitchFamily="49" charset="-79"/>
              </a:rPr>
              <a:t>Google</a:t>
            </a:r>
            <a:r>
              <a:rPr lang="ru-RU" dirty="0">
                <a:solidFill>
                  <a:schemeClr val="accent1">
                    <a:lumMod val="50000"/>
                  </a:schemeClr>
                </a:solidFill>
                <a:latin typeface="Sylfaen" pitchFamily="18" charset="0"/>
                <a:cs typeface="Rod" pitchFamily="49" charset="-79"/>
              </a:rPr>
              <a:t> </a:t>
            </a:r>
            <a:r>
              <a:rPr lang="ru-RU" dirty="0" err="1">
                <a:solidFill>
                  <a:schemeClr val="accent1">
                    <a:lumMod val="50000"/>
                  </a:schemeClr>
                </a:solidFill>
                <a:latin typeface="Sylfaen" pitchFamily="18" charset="0"/>
                <a:cs typeface="Rod" pitchFamily="49" charset="-79"/>
              </a:rPr>
              <a:t>Play</a:t>
            </a:r>
            <a:r>
              <a:rPr lang="ru-RU" dirty="0">
                <a:solidFill>
                  <a:schemeClr val="accent1">
                    <a:lumMod val="50000"/>
                  </a:schemeClr>
                </a:solidFill>
                <a:latin typeface="Sylfaen" pitchFamily="18" charset="0"/>
                <a:cs typeface="Rod" pitchFamily="49" charset="-79"/>
              </a:rPr>
              <a:t>, чтобы понять, каким они обладают функционалом. </a:t>
            </a:r>
          </a:p>
        </p:txBody>
      </p:sp>
      <p:sp>
        <p:nvSpPr>
          <p:cNvPr id="5" name="Прямоугольник 4"/>
          <p:cNvSpPr/>
          <p:nvPr/>
        </p:nvSpPr>
        <p:spPr>
          <a:xfrm>
            <a:off x="467544" y="3645024"/>
            <a:ext cx="4752528" cy="1132169"/>
          </a:xfrm>
          <a:prstGeom prst="rect">
            <a:avLst/>
          </a:prstGeom>
          <a:ln w="3175" cmpd="dbl">
            <a:solidFill>
              <a:schemeClr val="tx1"/>
            </a:solidFill>
            <a:prstDash val="dash"/>
          </a:ln>
        </p:spPr>
        <p:txBody>
          <a:bodyPr wrap="square">
            <a:spAutoFit/>
          </a:bodyPr>
          <a:lstStyle/>
          <a:p>
            <a:pPr algn="just">
              <a:lnSpc>
                <a:spcPts val="1600"/>
              </a:lnSpc>
            </a:pPr>
            <a:r>
              <a:rPr lang="ru-RU" dirty="0">
                <a:solidFill>
                  <a:schemeClr val="accent1">
                    <a:lumMod val="50000"/>
                  </a:schemeClr>
                </a:solidFill>
                <a:latin typeface="Sylfaen" pitchFamily="18" charset="0"/>
                <a:cs typeface="Rod" pitchFamily="49" charset="-79"/>
              </a:rPr>
              <a:t>Презентации создаются на листах ватмана с помощью маркеров и содержат название приложения, краткое описание основных функций, а также виды персональных данных, которые потребуются при работе.</a:t>
            </a:r>
          </a:p>
        </p:txBody>
      </p:sp>
      <p:pic>
        <p:nvPicPr>
          <p:cNvPr id="6" name="Picture 4" descr="http://sevastopolnews.info/wp-content/uploads/2015/07/google_pl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808" y="3429000"/>
            <a:ext cx="2639616" cy="148478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2"/>
          <p:cNvSpPr>
            <a:spLocks noGrp="1"/>
          </p:cNvSpPr>
          <p:nvPr>
            <p:ph type="title"/>
          </p:nvPr>
        </p:nvSpPr>
        <p:spPr>
          <a:xfrm>
            <a:off x="539552" y="385395"/>
            <a:ext cx="8208912" cy="1054250"/>
          </a:xfrm>
        </p:spPr>
        <p:txBody>
          <a:bodyPr/>
          <a:lstStyle/>
          <a:p>
            <a:r>
              <a:rPr lang="ru-RU" sz="2800" b="1" i="1" dirty="0" smtClean="0"/>
              <a:t>Урок № 9</a:t>
            </a:r>
            <a:br>
              <a:rPr lang="ru-RU" sz="2800" b="1" i="1" dirty="0" smtClean="0"/>
            </a:br>
            <a:r>
              <a:rPr lang="ru-RU" sz="2800" b="1" i="1" dirty="0" smtClean="0"/>
              <a:t>ЛАБОРАТОРИЯ МОБИЛЬНЫХ ПРИЛОЖЕНИЙ</a:t>
            </a:r>
            <a:endParaRPr lang="ru-RU" sz="2800" b="1" i="1" dirty="0"/>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1607324"/>
            <a:ext cx="8496944" cy="1776005"/>
          </a:xfrm>
        </p:spPr>
        <p:txBody>
          <a:bodyPr>
            <a:noAutofit/>
          </a:bodyPr>
          <a:lstStyle/>
          <a:p>
            <a:pPr algn="just">
              <a:spcBef>
                <a:spcPts val="0"/>
              </a:spcBef>
            </a:pPr>
            <a:r>
              <a:rPr lang="ru-RU" sz="2200" dirty="0">
                <a:solidFill>
                  <a:schemeClr val="accent1">
                    <a:lumMod val="50000"/>
                  </a:schemeClr>
                </a:solidFill>
                <a:latin typeface="Sylfaen" pitchFamily="18" charset="0"/>
                <a:cs typeface="Rod" pitchFamily="49" charset="-79"/>
              </a:rPr>
              <a:t>После того как все команды выполнят задание, можно переходить к презентации проектов. Каждая группа получает 2 минуты на выступление и ответы на вопросы.</a:t>
            </a:r>
          </a:p>
        </p:txBody>
      </p:sp>
      <p:sp>
        <p:nvSpPr>
          <p:cNvPr id="3" name="Заголовок 2"/>
          <p:cNvSpPr>
            <a:spLocks noGrp="1"/>
          </p:cNvSpPr>
          <p:nvPr>
            <p:ph type="title"/>
          </p:nvPr>
        </p:nvSpPr>
        <p:spPr>
          <a:xfrm>
            <a:off x="467544" y="188640"/>
            <a:ext cx="8064896" cy="1054250"/>
          </a:xfrm>
        </p:spPr>
        <p:txBody>
          <a:bodyPr/>
          <a:lstStyle/>
          <a:p>
            <a:r>
              <a:rPr lang="ru-RU" sz="2800" b="1" i="1" dirty="0" smtClean="0"/>
              <a:t>Урок № 9</a:t>
            </a:r>
            <a:br>
              <a:rPr lang="ru-RU" sz="2800" b="1" i="1" dirty="0" smtClean="0"/>
            </a:br>
            <a:r>
              <a:rPr lang="ru-RU" sz="2800" b="1" i="1" dirty="0" smtClean="0"/>
              <a:t>ЛАБОРАТОРИЯ МОБИЛЬНЫХ ПРИЛОЖЕНИЙ</a:t>
            </a:r>
            <a:endParaRPr lang="ru-RU" sz="2800" b="1" i="1" dirty="0"/>
          </a:p>
        </p:txBody>
      </p:sp>
      <p:pic>
        <p:nvPicPr>
          <p:cNvPr id="4" name="Picture 2" descr="https://fs00.infourok.ru/images/doc/111/131185/img11.jpg"/>
          <p:cNvPicPr>
            <a:picLocks noChangeAspect="1" noChangeArrowheads="1"/>
          </p:cNvPicPr>
          <p:nvPr/>
        </p:nvPicPr>
        <p:blipFill rotWithShape="1">
          <a:blip r:embed="rId2">
            <a:extLst>
              <a:ext uri="{28A0092B-C50C-407E-A947-70E740481C1C}">
                <a14:useLocalDpi xmlns:a14="http://schemas.microsoft.com/office/drawing/2010/main" val="0"/>
              </a:ext>
            </a:extLst>
          </a:blip>
          <a:srcRect l="53618" t="46951" r="2403" b="6927"/>
          <a:stretch/>
        </p:blipFill>
        <p:spPr bwMode="auto">
          <a:xfrm>
            <a:off x="478498" y="2764726"/>
            <a:ext cx="4021494" cy="316307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55976" y="4605526"/>
            <a:ext cx="4572000" cy="1754326"/>
          </a:xfrm>
          <a:prstGeom prst="rect">
            <a:avLst/>
          </a:prstGeom>
        </p:spPr>
        <p:txBody>
          <a:bodyPr wrap="square">
            <a:spAutoFit/>
          </a:bodyPr>
          <a:lstStyle/>
          <a:p>
            <a:pPr algn="just"/>
            <a:r>
              <a:rPr lang="ru-RU" dirty="0">
                <a:solidFill>
                  <a:schemeClr val="accent1">
                    <a:lumMod val="50000"/>
                  </a:schemeClr>
                </a:solidFill>
                <a:latin typeface="Sylfaen" pitchFamily="18" charset="0"/>
                <a:cs typeface="Rod" pitchFamily="49" charset="-79"/>
              </a:rPr>
              <a:t>Однако если набор персональных данных</a:t>
            </a:r>
          </a:p>
          <a:p>
            <a:pPr algn="just"/>
            <a:r>
              <a:rPr lang="ru-RU" dirty="0">
                <a:solidFill>
                  <a:schemeClr val="accent1">
                    <a:lumMod val="50000"/>
                  </a:schemeClr>
                </a:solidFill>
                <a:latin typeface="Sylfaen" pitchFamily="18" charset="0"/>
                <a:cs typeface="Rod" pitchFamily="49" charset="-79"/>
              </a:rPr>
              <a:t>велик и выходит за пределы функционала программы, например, погодный </a:t>
            </a:r>
            <a:r>
              <a:rPr lang="ru-RU" dirty="0" err="1">
                <a:solidFill>
                  <a:schemeClr val="accent1">
                    <a:lumMod val="50000"/>
                  </a:schemeClr>
                </a:solidFill>
                <a:latin typeface="Sylfaen" pitchFamily="18" charset="0"/>
                <a:cs typeface="Rod" pitchFamily="49" charset="-79"/>
              </a:rPr>
              <a:t>информер</a:t>
            </a:r>
            <a:r>
              <a:rPr lang="ru-RU" dirty="0">
                <a:solidFill>
                  <a:schemeClr val="accent1">
                    <a:lumMod val="50000"/>
                  </a:schemeClr>
                </a:solidFill>
                <a:latin typeface="Sylfaen" pitchFamily="18" charset="0"/>
                <a:cs typeface="Rod" pitchFamily="49" charset="-79"/>
              </a:rPr>
              <a:t> требует доступа к вашему аккаунту в социальной сети, то устанавливать ее будет не разумно.</a:t>
            </a:r>
          </a:p>
        </p:txBody>
      </p:sp>
      <p:sp>
        <p:nvSpPr>
          <p:cNvPr id="6" name="Прямоугольник 5"/>
          <p:cNvSpPr/>
          <p:nvPr/>
        </p:nvSpPr>
        <p:spPr>
          <a:xfrm>
            <a:off x="3275856" y="2687444"/>
            <a:ext cx="5832648" cy="923330"/>
          </a:xfrm>
          <a:prstGeom prst="rect">
            <a:avLst/>
          </a:prstGeom>
        </p:spPr>
        <p:txBody>
          <a:bodyPr wrap="square">
            <a:spAutoFit/>
          </a:bodyPr>
          <a:lstStyle/>
          <a:p>
            <a:r>
              <a:rPr lang="ru-RU" dirty="0">
                <a:solidFill>
                  <a:schemeClr val="accent1">
                    <a:lumMod val="50000"/>
                  </a:schemeClr>
                </a:solidFill>
                <a:latin typeface="Sylfaen" pitchFamily="18" charset="0"/>
                <a:cs typeface="Rod" pitchFamily="49" charset="-79"/>
              </a:rPr>
              <a:t>В помощь ведущему. Выбирая мобильное приложение, следует задуматься, какую личную информацию оно запрашивает у пользователя. </a:t>
            </a:r>
          </a:p>
        </p:txBody>
      </p:sp>
      <p:sp>
        <p:nvSpPr>
          <p:cNvPr id="7" name="Прямоугольник 6"/>
          <p:cNvSpPr/>
          <p:nvPr/>
        </p:nvSpPr>
        <p:spPr>
          <a:xfrm>
            <a:off x="3275856" y="3479532"/>
            <a:ext cx="5544616" cy="1138773"/>
          </a:xfrm>
          <a:prstGeom prst="rect">
            <a:avLst/>
          </a:prstGeom>
        </p:spPr>
        <p:txBody>
          <a:bodyPr wrap="square">
            <a:spAutoFit/>
          </a:bodyPr>
          <a:lstStyle/>
          <a:p>
            <a:r>
              <a:rPr lang="ru-RU" sz="1700" dirty="0">
                <a:solidFill>
                  <a:schemeClr val="accent1">
                    <a:lumMod val="50000"/>
                  </a:schemeClr>
                </a:solidFill>
                <a:latin typeface="Sylfaen" pitchFamily="18" charset="0"/>
                <a:cs typeface="Rod" pitchFamily="49" charset="-79"/>
              </a:rPr>
              <a:t>Если набор персональных данных соответствует прямому функционалу программы, например, сервис вызова такси онлайн запрашивает информацию о вашем местоположении, то это разумный выбор. </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portlifeclub.ru/img/hand-phone.png"/>
          <p:cNvPicPr>
            <a:picLocks noChangeAspect="1" noChangeArrowheads="1"/>
          </p:cNvPicPr>
          <p:nvPr/>
        </p:nvPicPr>
        <p:blipFill rotWithShape="1">
          <a:blip r:embed="rId2">
            <a:extLst>
              <a:ext uri="{28A0092B-C50C-407E-A947-70E740481C1C}">
                <a14:useLocalDpi xmlns:a14="http://schemas.microsoft.com/office/drawing/2010/main" val="0"/>
              </a:ext>
            </a:extLst>
          </a:blip>
          <a:srcRect r="5598" b="14370"/>
          <a:stretch/>
        </p:blipFill>
        <p:spPr bwMode="auto">
          <a:xfrm>
            <a:off x="6788632" y="1340768"/>
            <a:ext cx="2031840" cy="238322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539552" y="1754501"/>
            <a:ext cx="6624736" cy="1972741"/>
          </a:xfrm>
        </p:spPr>
        <p:txBody>
          <a:bodyPr>
            <a:noAutofit/>
          </a:bodyPr>
          <a:lstStyle/>
          <a:p>
            <a:pPr algn="ctr">
              <a:lnSpc>
                <a:spcPts val="2200"/>
              </a:lnSpc>
            </a:pPr>
            <a:r>
              <a:rPr lang="ru-RU" sz="2900" dirty="0">
                <a:solidFill>
                  <a:schemeClr val="accent1">
                    <a:lumMod val="50000"/>
                  </a:schemeClr>
                </a:solidFill>
                <a:latin typeface="Sylfaen" pitchFamily="18" charset="0"/>
                <a:cs typeface="Rod" pitchFamily="49" charset="-79"/>
              </a:rPr>
              <a:t>Обсуждение</a:t>
            </a:r>
          </a:p>
          <a:p>
            <a:pPr marL="0" indent="0" algn="ctr">
              <a:lnSpc>
                <a:spcPts val="2200"/>
              </a:lnSpc>
              <a:buNone/>
            </a:pPr>
            <a:r>
              <a:rPr lang="ru-RU" sz="2500" dirty="0">
                <a:solidFill>
                  <a:schemeClr val="accent1">
                    <a:lumMod val="50000"/>
                  </a:schemeClr>
                </a:solidFill>
                <a:latin typeface="Sylfaen" pitchFamily="18" charset="0"/>
                <a:cs typeface="Rod" pitchFamily="49" charset="-79"/>
              </a:rPr>
              <a:t>•• Какое приложение набрало больше всех голосов? Какое — меньше всех? Почему?</a:t>
            </a:r>
          </a:p>
          <a:p>
            <a:pPr marL="0" indent="0" algn="ctr">
              <a:lnSpc>
                <a:spcPts val="2200"/>
              </a:lnSpc>
              <a:buNone/>
            </a:pPr>
            <a:r>
              <a:rPr lang="ru-RU" sz="2500" dirty="0">
                <a:solidFill>
                  <a:schemeClr val="accent1">
                    <a:lumMod val="50000"/>
                  </a:schemeClr>
                </a:solidFill>
                <a:latin typeface="Sylfaen" pitchFamily="18" charset="0"/>
                <a:cs typeface="Rod" pitchFamily="49" charset="-79"/>
              </a:rPr>
              <a:t>•• Какими правилами следует руководствоваться, устанавливая приложение на смартфон?</a:t>
            </a:r>
          </a:p>
        </p:txBody>
      </p:sp>
      <p:sp>
        <p:nvSpPr>
          <p:cNvPr id="4" name="Прямоугольник 3"/>
          <p:cNvSpPr/>
          <p:nvPr/>
        </p:nvSpPr>
        <p:spPr>
          <a:xfrm>
            <a:off x="323528" y="3717032"/>
            <a:ext cx="4824536" cy="2585323"/>
          </a:xfrm>
          <a:prstGeom prst="rect">
            <a:avLst/>
          </a:prstGeom>
          <a:ln w="6350" cmpd="dbl">
            <a:solidFill>
              <a:schemeClr val="tx1"/>
            </a:solidFill>
            <a:prstDash val="dash"/>
          </a:ln>
        </p:spPr>
        <p:txBody>
          <a:bodyPr wrap="square">
            <a:spAutoFit/>
          </a:bodyPr>
          <a:lstStyle/>
          <a:p>
            <a:r>
              <a:rPr lang="ru-RU" dirty="0">
                <a:solidFill>
                  <a:schemeClr val="accent1">
                    <a:lumMod val="50000"/>
                  </a:schemeClr>
                </a:solidFill>
                <a:latin typeface="Sylfaen" pitchFamily="18" charset="0"/>
                <a:cs typeface="Rod" pitchFamily="49" charset="-79"/>
              </a:rPr>
              <a:t>Без преувеличения можно сказать, что наши смартфоны порой знают о нас больше нас. Поэтому мы должны с осторожностью использовать смартфоны, защищать их антивирусными программами и надежными паролями. Устанавливая новые приложения на смартфон, следует внимательно ознакомиться с условиями, предлагаемыми разработчиками.</a:t>
            </a:r>
          </a:p>
        </p:txBody>
      </p:sp>
      <p:sp>
        <p:nvSpPr>
          <p:cNvPr id="5" name="Прямоугольник 4"/>
          <p:cNvSpPr/>
          <p:nvPr/>
        </p:nvSpPr>
        <p:spPr>
          <a:xfrm>
            <a:off x="5220072" y="3723997"/>
            <a:ext cx="3744416" cy="2585323"/>
          </a:xfrm>
          <a:prstGeom prst="rect">
            <a:avLst/>
          </a:prstGeom>
          <a:ln w="6350" cmpd="thickThin">
            <a:solidFill>
              <a:schemeClr val="tx1"/>
            </a:solidFill>
            <a:prstDash val="dashDot"/>
          </a:ln>
        </p:spPr>
        <p:txBody>
          <a:bodyPr wrap="square">
            <a:spAutoFit/>
          </a:bodyPr>
          <a:lstStyle/>
          <a:p>
            <a:pPr algn="r"/>
            <a:r>
              <a:rPr lang="ru-RU" dirty="0">
                <a:solidFill>
                  <a:schemeClr val="accent1">
                    <a:lumMod val="50000"/>
                  </a:schemeClr>
                </a:solidFill>
                <a:latin typeface="Sylfaen" pitchFamily="18" charset="0"/>
                <a:cs typeface="Rod" pitchFamily="49" charset="-79"/>
              </a:rPr>
              <a:t>Нормально, если фитнес-</a:t>
            </a:r>
            <a:r>
              <a:rPr lang="ru-RU" dirty="0" err="1">
                <a:solidFill>
                  <a:schemeClr val="accent1">
                    <a:lumMod val="50000"/>
                  </a:schemeClr>
                </a:solidFill>
                <a:latin typeface="Sylfaen" pitchFamily="18" charset="0"/>
                <a:cs typeface="Rod" pitchFamily="49" charset="-79"/>
              </a:rPr>
              <a:t>трекер</a:t>
            </a:r>
            <a:r>
              <a:rPr lang="ru-RU" dirty="0">
                <a:solidFill>
                  <a:schemeClr val="accent1">
                    <a:lumMod val="50000"/>
                  </a:schemeClr>
                </a:solidFill>
                <a:latin typeface="Sylfaen" pitchFamily="18" charset="0"/>
                <a:cs typeface="Rod" pitchFamily="49" charset="-79"/>
              </a:rPr>
              <a:t> запрашивает у вас доступ к </a:t>
            </a:r>
            <a:r>
              <a:rPr lang="ru-RU" dirty="0" err="1">
                <a:solidFill>
                  <a:schemeClr val="accent1">
                    <a:lumMod val="50000"/>
                  </a:schemeClr>
                </a:solidFill>
                <a:latin typeface="Sylfaen" pitchFamily="18" charset="0"/>
                <a:cs typeface="Rod" pitchFamily="49" charset="-79"/>
              </a:rPr>
              <a:t>геоданным</a:t>
            </a:r>
            <a:r>
              <a:rPr lang="ru-RU" dirty="0">
                <a:solidFill>
                  <a:schemeClr val="accent1">
                    <a:lumMod val="50000"/>
                  </a:schemeClr>
                </a:solidFill>
                <a:latin typeface="Sylfaen" pitchFamily="18" charset="0"/>
                <a:cs typeface="Rod" pitchFamily="49" charset="-79"/>
              </a:rPr>
              <a:t>, чтобы отследить маршрут вашей утренней пробежки, но если приложение требует от вас доступ ко всем вашим контактам в социальной сети - это может стать причиной отказа от его установки.</a:t>
            </a:r>
          </a:p>
        </p:txBody>
      </p:sp>
      <p:sp>
        <p:nvSpPr>
          <p:cNvPr id="6" name="Заголовок 2"/>
          <p:cNvSpPr>
            <a:spLocks noGrp="1"/>
          </p:cNvSpPr>
          <p:nvPr>
            <p:ph type="title"/>
          </p:nvPr>
        </p:nvSpPr>
        <p:spPr>
          <a:xfrm>
            <a:off x="539552" y="116632"/>
            <a:ext cx="8208912" cy="1054250"/>
          </a:xfrm>
        </p:spPr>
        <p:txBody>
          <a:bodyPr/>
          <a:lstStyle/>
          <a:p>
            <a:r>
              <a:rPr lang="ru-RU" sz="2800" b="1" i="1" dirty="0" smtClean="0"/>
              <a:t>Урок № 9</a:t>
            </a:r>
            <a:br>
              <a:rPr lang="ru-RU" sz="2800" b="1" i="1" dirty="0" smtClean="0"/>
            </a:br>
            <a:r>
              <a:rPr lang="ru-RU" sz="2800" b="1" i="1" dirty="0" smtClean="0"/>
              <a:t>ЛАБОРАТОРИЯ МОБИЛЬНЫХ ПРИЛОЖЕНИЙ</a:t>
            </a:r>
            <a:endParaRPr lang="ru-RU" sz="2800" b="1" i="1" dirty="0"/>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688490" y="116632"/>
            <a:ext cx="7756263" cy="1219742"/>
          </a:xfrm>
        </p:spPr>
        <p:txBody>
          <a:bodyPr>
            <a:normAutofit fontScale="90000"/>
          </a:bodyPr>
          <a:lstStyle/>
          <a:p>
            <a:r>
              <a:rPr lang="ru-RU" sz="3200" b="1" i="1" dirty="0"/>
              <a:t>Урок № 9</a:t>
            </a:r>
            <a:br>
              <a:rPr lang="ru-RU" sz="3200" b="1" i="1" dirty="0"/>
            </a:br>
            <a:r>
              <a:rPr lang="ru-RU" sz="3200" b="1" i="1" dirty="0" smtClean="0"/>
              <a:t>Защищают </a:t>
            </a:r>
            <a:r>
              <a:rPr lang="ru-RU" sz="3200" b="1" i="1" dirty="0"/>
              <a:t>ли </a:t>
            </a:r>
            <a:r>
              <a:rPr lang="ru-RU" sz="3200" b="1" i="1" dirty="0" err="1"/>
              <a:t>мессенджеры</a:t>
            </a:r>
            <a:r>
              <a:rPr lang="ru-RU" sz="3200" b="1" i="1" dirty="0"/>
              <a:t> персональные данные </a:t>
            </a:r>
            <a:r>
              <a:rPr lang="ru-RU" sz="3200" b="1" i="1" dirty="0" smtClean="0"/>
              <a:t>пользователей?</a:t>
            </a:r>
            <a:endParaRPr lang="ru-RU" sz="3200" dirty="0"/>
          </a:p>
        </p:txBody>
      </p:sp>
      <p:sp>
        <p:nvSpPr>
          <p:cNvPr id="3" name="Прямоугольник 2"/>
          <p:cNvSpPr/>
          <p:nvPr/>
        </p:nvSpPr>
        <p:spPr>
          <a:xfrm>
            <a:off x="467544" y="1840430"/>
            <a:ext cx="8424936" cy="1754326"/>
          </a:xfrm>
          <a:prstGeom prst="rect">
            <a:avLst/>
          </a:prstGeom>
        </p:spPr>
        <p:txBody>
          <a:bodyPr wrap="square">
            <a:spAutoFit/>
          </a:bodyPr>
          <a:lstStyle/>
          <a:p>
            <a:pPr algn="just"/>
            <a:r>
              <a:rPr lang="ru-RU" dirty="0">
                <a:solidFill>
                  <a:schemeClr val="accent1">
                    <a:lumMod val="50000"/>
                  </a:schemeClr>
                </a:solidFill>
                <a:latin typeface="Sylfaen" pitchFamily="18" charset="0"/>
                <a:cs typeface="Rod" pitchFamily="49" charset="-79"/>
              </a:rPr>
              <a:t>Сегодня все больше пользователей предпочитают общаться с помощью </a:t>
            </a:r>
            <a:r>
              <a:rPr lang="ru-RU" dirty="0" err="1">
                <a:solidFill>
                  <a:schemeClr val="accent1">
                    <a:lumMod val="50000"/>
                  </a:schemeClr>
                </a:solidFill>
                <a:latin typeface="Sylfaen" pitchFamily="18" charset="0"/>
                <a:cs typeface="Rod" pitchFamily="49" charset="-79"/>
              </a:rPr>
              <a:t>мессенджеров</a:t>
            </a:r>
            <a:r>
              <a:rPr lang="ru-RU" dirty="0">
                <a:solidFill>
                  <a:schemeClr val="accent1">
                    <a:lumMod val="50000"/>
                  </a:schemeClr>
                </a:solidFill>
                <a:latin typeface="Sylfaen" pitchFamily="18" charset="0"/>
                <a:cs typeface="Rod" pitchFamily="49" charset="-79"/>
              </a:rPr>
              <a:t>. Удобство и существенная экономия времени их основные достоинства. Однако, как показали исследования Фонда Электронных Рубежей (EFF), далеко не все </a:t>
            </a:r>
            <a:r>
              <a:rPr lang="ru-RU" dirty="0" err="1">
                <a:solidFill>
                  <a:schemeClr val="accent1">
                    <a:lumMod val="50000"/>
                  </a:schemeClr>
                </a:solidFill>
                <a:latin typeface="Sylfaen" pitchFamily="18" charset="0"/>
                <a:cs typeface="Rod" pitchFamily="49" charset="-79"/>
              </a:rPr>
              <a:t>мессенджеры</a:t>
            </a:r>
            <a:r>
              <a:rPr lang="ru-RU" dirty="0">
                <a:solidFill>
                  <a:schemeClr val="accent1">
                    <a:lumMod val="50000"/>
                  </a:schemeClr>
                </a:solidFill>
                <a:latin typeface="Sylfaen" pitchFamily="18" charset="0"/>
                <a:cs typeface="Rod" pitchFamily="49" charset="-79"/>
              </a:rPr>
              <a:t> обеспечивают необходимую защиту персональных данных своих пользователей и гарантируют конфиденциальность личной переписки. </a:t>
            </a:r>
          </a:p>
        </p:txBody>
      </p:sp>
      <p:sp>
        <p:nvSpPr>
          <p:cNvPr id="4" name="Прямоугольник 3"/>
          <p:cNvSpPr/>
          <p:nvPr/>
        </p:nvSpPr>
        <p:spPr>
          <a:xfrm>
            <a:off x="539552" y="3819486"/>
            <a:ext cx="4392488" cy="1477328"/>
          </a:xfrm>
          <a:prstGeom prst="rect">
            <a:avLst/>
          </a:prstGeom>
        </p:spPr>
        <p:txBody>
          <a:bodyPr wrap="square">
            <a:spAutoFit/>
          </a:bodyPr>
          <a:lstStyle/>
          <a:p>
            <a:r>
              <a:rPr lang="ru-RU" dirty="0"/>
              <a:t>Сразу следует отметить, что среди наиболее </a:t>
            </a:r>
            <a:r>
              <a:rPr lang="ru-RU" dirty="0" smtClean="0"/>
              <a:t>популярных </a:t>
            </a:r>
            <a:r>
              <a:rPr lang="ru-RU" dirty="0" err="1" smtClean="0"/>
              <a:t>мессенджеров</a:t>
            </a:r>
            <a:r>
              <a:rPr lang="ru-RU" dirty="0" smtClean="0"/>
              <a:t>: </a:t>
            </a:r>
            <a:r>
              <a:rPr lang="en-US" dirty="0" err="1" smtClean="0"/>
              <a:t>WhatsApp</a:t>
            </a:r>
            <a:r>
              <a:rPr lang="en-US" dirty="0"/>
              <a:t>, </a:t>
            </a:r>
            <a:r>
              <a:rPr lang="en-US" dirty="0" err="1"/>
              <a:t>Viber</a:t>
            </a:r>
            <a:r>
              <a:rPr lang="en-US" dirty="0"/>
              <a:t>, Google Hangouts, </a:t>
            </a:r>
            <a:r>
              <a:rPr lang="en-US" dirty="0" smtClean="0"/>
              <a:t>Facebook</a:t>
            </a:r>
            <a:r>
              <a:rPr lang="ru-RU" dirty="0" smtClean="0"/>
              <a:t> </a:t>
            </a:r>
            <a:r>
              <a:rPr lang="ru-RU" dirty="0" err="1" smtClean="0"/>
              <a:t>Chat</a:t>
            </a:r>
            <a:r>
              <a:rPr lang="ru-RU" dirty="0"/>
              <a:t>, </a:t>
            </a:r>
            <a:r>
              <a:rPr lang="ru-RU" dirty="0" err="1" smtClean="0"/>
              <a:t>Skype</a:t>
            </a:r>
            <a:r>
              <a:rPr lang="ru-RU" dirty="0" smtClean="0"/>
              <a:t> получили низкую оценку.</a:t>
            </a:r>
            <a:endParaRPr lang="ru-RU" dirty="0"/>
          </a:p>
        </p:txBody>
      </p:sp>
      <p:sp>
        <p:nvSpPr>
          <p:cNvPr id="5" name="Прямоугольник 4"/>
          <p:cNvSpPr/>
          <p:nvPr/>
        </p:nvSpPr>
        <p:spPr>
          <a:xfrm>
            <a:off x="4644008" y="3424606"/>
            <a:ext cx="4248472" cy="2308324"/>
          </a:xfrm>
          <a:prstGeom prst="rect">
            <a:avLst/>
          </a:prstGeom>
        </p:spPr>
        <p:txBody>
          <a:bodyPr wrap="square">
            <a:spAutoFit/>
          </a:bodyPr>
          <a:lstStyle/>
          <a:p>
            <a:pPr algn="just"/>
            <a:r>
              <a:rPr lang="ru-RU" dirty="0"/>
              <a:t>Абсолютными лидерами по результатам проверки </a:t>
            </a:r>
            <a:r>
              <a:rPr lang="ru-RU" dirty="0" err="1" smtClean="0"/>
              <a:t>оказа</a:t>
            </a:r>
            <a:r>
              <a:rPr lang="en-US" dirty="0" err="1" smtClean="0"/>
              <a:t>лись</a:t>
            </a:r>
            <a:r>
              <a:rPr lang="en-US" dirty="0" smtClean="0"/>
              <a:t> </a:t>
            </a:r>
            <a:r>
              <a:rPr lang="en-US" dirty="0" err="1" smtClean="0"/>
              <a:t>программы</a:t>
            </a:r>
            <a:r>
              <a:rPr lang="ru-RU" dirty="0" smtClean="0"/>
              <a:t>:</a:t>
            </a:r>
            <a:r>
              <a:rPr lang="en-US" dirty="0" smtClean="0"/>
              <a:t> </a:t>
            </a:r>
            <a:r>
              <a:rPr lang="en-US" dirty="0" err="1"/>
              <a:t>ChatSecure</a:t>
            </a:r>
            <a:r>
              <a:rPr lang="en-US" dirty="0"/>
              <a:t>, </a:t>
            </a:r>
            <a:r>
              <a:rPr lang="en-US" dirty="0" err="1"/>
              <a:t>Orbot</a:t>
            </a:r>
            <a:r>
              <a:rPr lang="en-US" dirty="0"/>
              <a:t>, </a:t>
            </a:r>
            <a:r>
              <a:rPr lang="en-US" dirty="0" err="1"/>
              <a:t>CryptoCat</a:t>
            </a:r>
            <a:r>
              <a:rPr lang="en-US" dirty="0"/>
              <a:t>, </a:t>
            </a:r>
            <a:r>
              <a:rPr lang="en-US" dirty="0" smtClean="0"/>
              <a:t>Off-The-Record</a:t>
            </a:r>
            <a:r>
              <a:rPr lang="ru-RU" dirty="0" smtClean="0"/>
              <a:t> </a:t>
            </a:r>
            <a:r>
              <a:rPr lang="en-US" dirty="0" smtClean="0"/>
              <a:t>Messaging </a:t>
            </a:r>
            <a:r>
              <a:rPr lang="en-US" dirty="0"/>
              <a:t>for Windows (Pidgin), Signal/</a:t>
            </a:r>
            <a:r>
              <a:rPr lang="en-US" dirty="0" err="1"/>
              <a:t>RedPhone</a:t>
            </a:r>
            <a:r>
              <a:rPr lang="en-US" dirty="0"/>
              <a:t>, Silent Phone</a:t>
            </a:r>
            <a:r>
              <a:rPr lang="en-US" dirty="0" smtClean="0"/>
              <a:t>,</a:t>
            </a:r>
            <a:r>
              <a:rPr lang="ru-RU" dirty="0" smtClean="0"/>
              <a:t> </a:t>
            </a:r>
            <a:r>
              <a:rPr lang="ru-RU" dirty="0" err="1" smtClean="0"/>
              <a:t>Silent</a:t>
            </a:r>
            <a:r>
              <a:rPr lang="ru-RU" dirty="0" smtClean="0"/>
              <a:t> </a:t>
            </a:r>
            <a:r>
              <a:rPr lang="ru-RU" dirty="0" err="1"/>
              <a:t>Text</a:t>
            </a:r>
            <a:r>
              <a:rPr lang="ru-RU" dirty="0"/>
              <a:t>, </a:t>
            </a:r>
            <a:r>
              <a:rPr lang="ru-RU" dirty="0" err="1"/>
              <a:t>Text</a:t>
            </a:r>
            <a:r>
              <a:rPr lang="ru-RU" dirty="0"/>
              <a:t> </a:t>
            </a:r>
            <a:r>
              <a:rPr lang="ru-RU" dirty="0" err="1"/>
              <a:t>Secure</a:t>
            </a:r>
            <a:r>
              <a:rPr lang="ru-RU" dirty="0"/>
              <a:t> </a:t>
            </a:r>
            <a:r>
              <a:rPr lang="ru-RU" dirty="0" smtClean="0"/>
              <a:t>- </a:t>
            </a:r>
            <a:r>
              <a:rPr lang="ru-RU" dirty="0"/>
              <a:t>им удалось набрать семь </a:t>
            </a:r>
            <a:r>
              <a:rPr lang="ru-RU" dirty="0" smtClean="0"/>
              <a:t>баллов из семи возможных.</a:t>
            </a:r>
            <a:endParaRPr lang="ru-RU" dirty="0"/>
          </a:p>
        </p:txBody>
      </p:sp>
      <p:sp>
        <p:nvSpPr>
          <p:cNvPr id="6" name="Прямоугольник 5"/>
          <p:cNvSpPr/>
          <p:nvPr/>
        </p:nvSpPr>
        <p:spPr>
          <a:xfrm>
            <a:off x="539552" y="5575554"/>
            <a:ext cx="4248472" cy="369332"/>
          </a:xfrm>
          <a:prstGeom prst="rect">
            <a:avLst/>
          </a:prstGeom>
        </p:spPr>
        <p:txBody>
          <a:bodyPr wrap="square">
            <a:spAutoFit/>
          </a:bodyPr>
          <a:lstStyle/>
          <a:p>
            <a:r>
              <a:rPr lang="ru-RU" dirty="0" smtClean="0"/>
              <a:t>Аутсайдером </a:t>
            </a:r>
            <a:r>
              <a:rPr lang="ru-RU" dirty="0"/>
              <a:t>оказалась </a:t>
            </a:r>
            <a:r>
              <a:rPr lang="ru-RU" dirty="0" smtClean="0"/>
              <a:t>программа </a:t>
            </a:r>
            <a:r>
              <a:rPr lang="en-US" dirty="0" err="1" smtClean="0"/>
              <a:t>Mxit</a:t>
            </a:r>
            <a:endParaRPr lang="ru-RU" dirty="0"/>
          </a:p>
        </p:txBody>
      </p:sp>
      <p:pic>
        <p:nvPicPr>
          <p:cNvPr id="7" name="Рисунок 6" descr="http://o-whatsapp.ru/wp-content/uploads/2016/11/asha311-52.jpg"/>
          <p:cNvPicPr/>
          <p:nvPr/>
        </p:nvPicPr>
        <p:blipFill rotWithShape="1">
          <a:blip r:embed="rId2" cstate="print">
            <a:extLst>
              <a:ext uri="{28A0092B-C50C-407E-A947-70E740481C1C}">
                <a14:useLocalDpi xmlns:a14="http://schemas.microsoft.com/office/drawing/2010/main" val="0"/>
              </a:ext>
            </a:extLst>
          </a:blip>
          <a:srcRect l="50962" t="9115" r="2724" b="13010"/>
          <a:stretch/>
        </p:blipFill>
        <p:spPr bwMode="auto">
          <a:xfrm>
            <a:off x="3923928" y="3356992"/>
            <a:ext cx="504056" cy="470215"/>
          </a:xfrm>
          <a:prstGeom prst="rect">
            <a:avLst/>
          </a:prstGeom>
          <a:noFill/>
          <a:ln>
            <a:noFill/>
          </a:ln>
          <a:extLst>
            <a:ext uri="{53640926-AAD7-44D8-BBD7-CCE9431645EC}">
              <a14:shadowObscured xmlns:a14="http://schemas.microsoft.com/office/drawing/2010/main"/>
            </a:ext>
          </a:extLst>
        </p:spPr>
      </p:pic>
      <p:pic>
        <p:nvPicPr>
          <p:cNvPr id="8" name="Рисунок 7"/>
          <p:cNvPicPr/>
          <p:nvPr/>
        </p:nvPicPr>
        <p:blipFill rotWithShape="1">
          <a:blip r:embed="rId3">
            <a:extLst>
              <a:ext uri="{28A0092B-C50C-407E-A947-70E740481C1C}">
                <a14:useLocalDpi xmlns:a14="http://schemas.microsoft.com/office/drawing/2010/main" val="0"/>
              </a:ext>
            </a:extLst>
          </a:blip>
          <a:srcRect r="60795" b="73902"/>
          <a:stretch/>
        </p:blipFill>
        <p:spPr bwMode="auto">
          <a:xfrm>
            <a:off x="1475656" y="4969913"/>
            <a:ext cx="1112520" cy="542925"/>
          </a:xfrm>
          <a:prstGeom prst="rect">
            <a:avLst/>
          </a:prstGeom>
          <a:noFill/>
          <a:ln>
            <a:noFill/>
          </a:ln>
          <a:extLst>
            <a:ext uri="{53640926-AAD7-44D8-BBD7-CCE9431645EC}">
              <a14:shadowObscured xmlns:a14="http://schemas.microsoft.com/office/drawing/2010/main"/>
            </a:ext>
          </a:extLst>
        </p:spPr>
      </p:pic>
      <p:pic>
        <p:nvPicPr>
          <p:cNvPr id="9" name="Рисунок 8" descr="http://techieminx.com/wp-content/uploads/2011/08/chitchatforfacebook.png"/>
          <p:cNvPicPr/>
          <p:nvPr/>
        </p:nvPicPr>
        <p:blipFill rotWithShape="1">
          <a:blip r:embed="rId4">
            <a:extLst>
              <a:ext uri="{28A0092B-C50C-407E-A947-70E740481C1C}">
                <a14:useLocalDpi xmlns:a14="http://schemas.microsoft.com/office/drawing/2010/main" val="0"/>
              </a:ext>
            </a:extLst>
          </a:blip>
          <a:srcRect l="10994" t="1978" r="15433" b="66948"/>
          <a:stretch/>
        </p:blipFill>
        <p:spPr bwMode="auto">
          <a:xfrm>
            <a:off x="3005455" y="5093940"/>
            <a:ext cx="1566545" cy="495300"/>
          </a:xfrm>
          <a:prstGeom prst="rect">
            <a:avLst/>
          </a:prstGeom>
          <a:noFill/>
          <a:ln>
            <a:noFill/>
          </a:ln>
          <a:extLst>
            <a:ext uri="{53640926-AAD7-44D8-BBD7-CCE9431645EC}">
              <a14:shadowObscured xmlns:a14="http://schemas.microsoft.com/office/drawing/2010/main"/>
            </a:ext>
          </a:extLst>
        </p:spPr>
      </p:pic>
      <p:pic>
        <p:nvPicPr>
          <p:cNvPr id="10" name="Рисунок 9" descr="http://is3.mzstatic.com/image/thumb/Purple20/v4/46/0b/f6/460bf6a6-4ab9-2dbb-caa6-49b95e57f2d2/source/1200x630bf.jpg"/>
          <p:cNvPicPr/>
          <p:nvPr/>
        </p:nvPicPr>
        <p:blipFill rotWithShape="1">
          <a:blip r:embed="rId5" cstate="print">
            <a:extLst>
              <a:ext uri="{28A0092B-C50C-407E-A947-70E740481C1C}">
                <a14:useLocalDpi xmlns:a14="http://schemas.microsoft.com/office/drawing/2010/main" val="0"/>
              </a:ext>
            </a:extLst>
          </a:blip>
          <a:srcRect l="31468" t="4587" r="31766" b="4281"/>
          <a:stretch/>
        </p:blipFill>
        <p:spPr bwMode="auto">
          <a:xfrm>
            <a:off x="3409380" y="5970215"/>
            <a:ext cx="586556" cy="627137"/>
          </a:xfrm>
          <a:prstGeom prst="rect">
            <a:avLst/>
          </a:prstGeom>
          <a:noFill/>
          <a:ln>
            <a:noFill/>
          </a:ln>
          <a:extLst>
            <a:ext uri="{53640926-AAD7-44D8-BBD7-CCE9431645EC}">
              <a14:shadowObscured xmlns:a14="http://schemas.microsoft.com/office/drawing/2010/main"/>
            </a:ext>
          </a:extLst>
        </p:spPr>
      </p:pic>
      <p:pic>
        <p:nvPicPr>
          <p:cNvPr id="11" name="Рисунок 10" descr="http://www.androidmeter.com/wp-content/uploads/2013/07/Orbot.jpg"/>
          <p:cNvPicPr/>
          <p:nvPr/>
        </p:nvPicPr>
        <p:blipFill rotWithShape="1">
          <a:blip r:embed="rId6" cstate="print">
            <a:extLst>
              <a:ext uri="{28A0092B-C50C-407E-A947-70E740481C1C}">
                <a14:useLocalDpi xmlns:a14="http://schemas.microsoft.com/office/drawing/2010/main" val="0"/>
              </a:ext>
            </a:extLst>
          </a:blip>
          <a:srcRect l="64087" t="5921" r="11499" b="19737"/>
          <a:stretch/>
        </p:blipFill>
        <p:spPr bwMode="auto">
          <a:xfrm>
            <a:off x="7236296" y="5406723"/>
            <a:ext cx="851655" cy="1076325"/>
          </a:xfrm>
          <a:prstGeom prst="rect">
            <a:avLst/>
          </a:prstGeom>
          <a:noFill/>
          <a:ln>
            <a:noFill/>
          </a:ln>
          <a:extLst>
            <a:ext uri="{53640926-AAD7-44D8-BBD7-CCE9431645EC}">
              <a14:shadowObscured xmlns:a14="http://schemas.microsoft.com/office/drawing/2010/main"/>
            </a:ext>
          </a:extLst>
        </p:spPr>
      </p:pic>
      <p:pic>
        <p:nvPicPr>
          <p:cNvPr id="12" name="Рисунок 11" descr="http://www.mactrast.com/wp-content/uploads/2011/08/FaceBook-Messenger.png"/>
          <p:cNvPicPr/>
          <p:nvPr/>
        </p:nvPicPr>
        <p:blipFill rotWithShape="1">
          <a:blip r:embed="rId7">
            <a:extLst>
              <a:ext uri="{28A0092B-C50C-407E-A947-70E740481C1C}">
                <a14:useLocalDpi xmlns:a14="http://schemas.microsoft.com/office/drawing/2010/main" val="0"/>
              </a:ext>
            </a:extLst>
          </a:blip>
          <a:srcRect l="7414" t="34256" r="74483" b="40830"/>
          <a:stretch/>
        </p:blipFill>
        <p:spPr bwMode="auto">
          <a:xfrm>
            <a:off x="5220072" y="5661248"/>
            <a:ext cx="830754" cy="5002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060848"/>
            <a:ext cx="5312914" cy="3877815"/>
          </a:xfrm>
        </p:spPr>
        <p:txBody>
          <a:bodyPr>
            <a:noAutofit/>
          </a:bodyPr>
          <a:lstStyle/>
          <a:p>
            <a:pPr algn="just"/>
            <a:r>
              <a:rPr lang="ru-RU" sz="2600" dirty="0" smtClean="0">
                <a:solidFill>
                  <a:schemeClr val="accent1">
                    <a:lumMod val="50000"/>
                  </a:schemeClr>
                </a:solidFill>
                <a:latin typeface="Sylfaen" pitchFamily="18" charset="0"/>
                <a:cs typeface="Rod" pitchFamily="49" charset="-79"/>
              </a:rPr>
              <a:t>Цель: знакомство со способами удаления персональных данных из интернета.</a:t>
            </a:r>
          </a:p>
          <a:p>
            <a:pPr marL="0" indent="0" algn="just">
              <a:buNone/>
            </a:pPr>
            <a:endParaRPr lang="ru-RU" sz="2600" dirty="0" smtClean="0">
              <a:solidFill>
                <a:schemeClr val="accent1">
                  <a:lumMod val="50000"/>
                </a:schemeClr>
              </a:solidFill>
              <a:latin typeface="Sylfaen" pitchFamily="18" charset="0"/>
              <a:cs typeface="Rod" pitchFamily="49" charset="-79"/>
            </a:endParaRPr>
          </a:p>
          <a:p>
            <a:pPr algn="just"/>
            <a:r>
              <a:rPr lang="ru-RU" sz="2600" dirty="0" smtClean="0">
                <a:solidFill>
                  <a:schemeClr val="accent1">
                    <a:lumMod val="50000"/>
                  </a:schemeClr>
                </a:solidFill>
                <a:latin typeface="Sylfaen" pitchFamily="18" charset="0"/>
                <a:cs typeface="Rod" pitchFamily="49" charset="-79"/>
              </a:rPr>
              <a:t>Задача: сформировать у учащихся интерес к теме занятия и познакомить их с «правом на забвение» на примере реального случая.</a:t>
            </a:r>
            <a:endParaRPr lang="ru-RU" sz="2600" dirty="0">
              <a:solidFill>
                <a:schemeClr val="accent1">
                  <a:lumMod val="50000"/>
                </a:schemeClr>
              </a:solidFill>
              <a:latin typeface="Sylfaen" pitchFamily="18" charset="0"/>
              <a:cs typeface="Rod" pitchFamily="49" charset="-79"/>
            </a:endParaRPr>
          </a:p>
        </p:txBody>
      </p:sp>
      <p:sp>
        <p:nvSpPr>
          <p:cNvPr id="3" name="Заголовок 2"/>
          <p:cNvSpPr>
            <a:spLocks noGrp="1"/>
          </p:cNvSpPr>
          <p:nvPr>
            <p:ph type="title"/>
          </p:nvPr>
        </p:nvSpPr>
        <p:spPr>
          <a:xfrm>
            <a:off x="688490" y="404664"/>
            <a:ext cx="7756263" cy="1219742"/>
          </a:xfrm>
        </p:spPr>
        <p:txBody>
          <a:bodyPr>
            <a:normAutofit fontScale="90000"/>
          </a:bodyPr>
          <a:lstStyle/>
          <a:p>
            <a:r>
              <a:rPr lang="ru-RU" sz="3200" b="1" i="1" dirty="0"/>
              <a:t>Урок № 10</a:t>
            </a:r>
            <a:br>
              <a:rPr lang="ru-RU" sz="3200" b="1" i="1" dirty="0"/>
            </a:br>
            <a:r>
              <a:rPr lang="ru-RU" sz="3200" b="1" i="1" dirty="0"/>
              <a:t>КАК УДАЛИТЬ ПЕРСОНАЛЬНЫЕ</a:t>
            </a:r>
            <a:br>
              <a:rPr lang="ru-RU" sz="3200" b="1" i="1" dirty="0"/>
            </a:br>
            <a:r>
              <a:rPr lang="ru-RU" sz="3200" b="1" i="1" dirty="0"/>
              <a:t>ДАННЫЕ ИЗ ИНТЕРНЕТА?</a:t>
            </a:r>
          </a:p>
        </p:txBody>
      </p:sp>
      <p:pic>
        <p:nvPicPr>
          <p:cNvPr id="4" name="Picture 2" descr="http://upgrade-android.ru/images/Bezopasnost/SECURE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844824"/>
            <a:ext cx="2520280" cy="44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2931" b="24814"/>
          <a:stretch/>
        </p:blipFill>
        <p:spPr bwMode="auto">
          <a:xfrm>
            <a:off x="5292080" y="3588369"/>
            <a:ext cx="3373016" cy="277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1"/>
          <p:cNvSpPr>
            <a:spLocks noGrp="1"/>
          </p:cNvSpPr>
          <p:nvPr>
            <p:ph idx="1"/>
          </p:nvPr>
        </p:nvSpPr>
        <p:spPr>
          <a:xfrm>
            <a:off x="699247" y="2154863"/>
            <a:ext cx="7745505" cy="3877815"/>
          </a:xfrm>
        </p:spPr>
        <p:txBody>
          <a:bodyPr>
            <a:normAutofit/>
          </a:bodyPr>
          <a:lstStyle/>
          <a:p>
            <a:pPr marL="0" indent="0" algn="just">
              <a:buNone/>
            </a:pPr>
            <a:r>
              <a:rPr lang="ru-RU" sz="2300" dirty="0">
                <a:solidFill>
                  <a:schemeClr val="accent1">
                    <a:lumMod val="50000"/>
                  </a:schemeClr>
                </a:solidFill>
                <a:latin typeface="Sylfaen" pitchFamily="18" charset="0"/>
                <a:cs typeface="Rod" pitchFamily="49" charset="-79"/>
              </a:rPr>
              <a:t>В начале урока ведущий озвучивает участникам историю, положившую начало мировым дискуссиям о «праве на забвение» в интернете (см. Приложение к уроку № 10.1). После этого участники переходят к обсуждению этого случая в формате беседы с ведущим.</a:t>
            </a:r>
          </a:p>
        </p:txBody>
      </p:sp>
      <p:sp>
        <p:nvSpPr>
          <p:cNvPr id="4" name="Заголовок 2"/>
          <p:cNvSpPr>
            <a:spLocks noGrp="1"/>
          </p:cNvSpPr>
          <p:nvPr>
            <p:ph type="title"/>
          </p:nvPr>
        </p:nvSpPr>
        <p:spPr>
          <a:xfrm>
            <a:off x="467544" y="476672"/>
            <a:ext cx="8208912" cy="1054250"/>
          </a:xfrm>
        </p:spPr>
        <p:txBody>
          <a:bodyPr>
            <a:normAutofit fontScale="90000"/>
          </a:bodyPr>
          <a:lstStyle/>
          <a:p>
            <a:r>
              <a:rPr lang="ru-RU" sz="3200" b="1" i="1" dirty="0"/>
              <a:t>Урок № 10</a:t>
            </a:r>
            <a:br>
              <a:rPr lang="ru-RU" sz="3200" b="1" i="1" dirty="0"/>
            </a:br>
            <a:r>
              <a:rPr lang="ru-RU" sz="3200" b="1" i="1" dirty="0"/>
              <a:t>КАК УДАЛИТЬ ПЕРСОНАЛЬНЫЕ</a:t>
            </a:r>
            <a:br>
              <a:rPr lang="ru-RU" sz="3200" b="1" i="1" dirty="0"/>
            </a:br>
            <a:r>
              <a:rPr lang="ru-RU" sz="3200" b="1" i="1" dirty="0"/>
              <a:t>ДАННЫЕ ИЗ ИНТЕРНЕТА?</a:t>
            </a:r>
          </a:p>
        </p:txBody>
      </p:sp>
      <p:sp>
        <p:nvSpPr>
          <p:cNvPr id="5" name="Прямоугольник 4"/>
          <p:cNvSpPr/>
          <p:nvPr/>
        </p:nvSpPr>
        <p:spPr>
          <a:xfrm>
            <a:off x="611560" y="4223419"/>
            <a:ext cx="5832648" cy="1308050"/>
          </a:xfrm>
          <a:prstGeom prst="rect">
            <a:avLst/>
          </a:prstGeom>
        </p:spPr>
        <p:txBody>
          <a:bodyPr wrap="square">
            <a:spAutoFit/>
          </a:bodyPr>
          <a:lstStyle/>
          <a:p>
            <a:r>
              <a:rPr lang="ru-RU" sz="2500" b="1" dirty="0">
                <a:solidFill>
                  <a:schemeClr val="accent1">
                    <a:lumMod val="50000"/>
                  </a:schemeClr>
                </a:solidFill>
                <a:latin typeface="Sylfaen" pitchFamily="18" charset="0"/>
                <a:cs typeface="Rod" pitchFamily="49" charset="-79"/>
              </a:rPr>
              <a:t>Обсуждение:</a:t>
            </a:r>
          </a:p>
          <a:p>
            <a:r>
              <a:rPr lang="ru-RU" dirty="0">
                <a:solidFill>
                  <a:schemeClr val="accent1">
                    <a:lumMod val="50000"/>
                  </a:schemeClr>
                </a:solidFill>
                <a:latin typeface="Sylfaen" pitchFamily="18" charset="0"/>
                <a:cs typeface="Rod" pitchFamily="49" charset="-79"/>
              </a:rPr>
              <a:t>     ••    Какими последствиями для Марио Гонсалеса обернулась его попытка удалить персональные данные из интернета?</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press.lv/wp-content/uploads/2016/11/remove-from_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886" y="4293096"/>
            <a:ext cx="4840538" cy="217824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699247" y="2248347"/>
            <a:ext cx="7745505" cy="2764829"/>
          </a:xfrm>
        </p:spPr>
        <p:txBody>
          <a:bodyPr>
            <a:normAutofit/>
          </a:bodyPr>
          <a:lstStyle/>
          <a:p>
            <a:pPr marL="0" indent="0" algn="just">
              <a:buNone/>
            </a:pPr>
            <a:r>
              <a:rPr lang="ru-RU" sz="2300" dirty="0">
                <a:solidFill>
                  <a:schemeClr val="accent1">
                    <a:lumMod val="50000"/>
                  </a:schemeClr>
                </a:solidFill>
                <a:latin typeface="Sylfaen" pitchFamily="18" charset="0"/>
                <a:cs typeface="Rod" pitchFamily="49" charset="-79"/>
              </a:rPr>
              <a:t>•• Стали бы вы на его месте обращаться в суд с требованием удалить информацию? Аргументируйте ответ.</a:t>
            </a:r>
          </a:p>
          <a:p>
            <a:pPr marL="0" indent="0" algn="just">
              <a:buNone/>
            </a:pPr>
            <a:r>
              <a:rPr lang="ru-RU" sz="2300" dirty="0">
                <a:solidFill>
                  <a:schemeClr val="accent1">
                    <a:lumMod val="50000"/>
                  </a:schemeClr>
                </a:solidFill>
                <a:latin typeface="Sylfaen" pitchFamily="18" charset="0"/>
                <a:cs typeface="Rod" pitchFamily="49" charset="-79"/>
              </a:rPr>
              <a:t>••   Пытались ли вы хотя бы однажды удалить какие-либо сведения о себе из интернета? Насколько это было трудно? Какие шаги вы для этого предприняли? Удалось ли достичь результата?</a:t>
            </a:r>
          </a:p>
        </p:txBody>
      </p:sp>
      <p:sp>
        <p:nvSpPr>
          <p:cNvPr id="4" name="Заголовок 2"/>
          <p:cNvSpPr>
            <a:spLocks noGrp="1"/>
          </p:cNvSpPr>
          <p:nvPr>
            <p:ph type="title"/>
          </p:nvPr>
        </p:nvSpPr>
        <p:spPr>
          <a:xfrm>
            <a:off x="611560" y="476672"/>
            <a:ext cx="8064896" cy="1054250"/>
          </a:xfrm>
        </p:spPr>
        <p:txBody>
          <a:bodyPr>
            <a:normAutofit fontScale="90000"/>
          </a:bodyPr>
          <a:lstStyle/>
          <a:p>
            <a:r>
              <a:rPr lang="ru-RU" sz="3200" b="1" i="1" dirty="0"/>
              <a:t>Урок № 10</a:t>
            </a:r>
            <a:br>
              <a:rPr lang="ru-RU" sz="3200" b="1" i="1" dirty="0"/>
            </a:br>
            <a:r>
              <a:rPr lang="ru-RU" sz="3200" b="1" i="1" dirty="0"/>
              <a:t>КАК УДАЛИТЬ ПЕРСОНАЛЬНЫЕ</a:t>
            </a:r>
            <a:br>
              <a:rPr lang="ru-RU" sz="3200" b="1" i="1" dirty="0"/>
            </a:br>
            <a:r>
              <a:rPr lang="ru-RU" sz="3200" b="1" i="1" dirty="0"/>
              <a:t>ДАННЫЕ ИЗ ИНТЕРНЕТА?</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2-tub-ru.yandex.net/i?id=7073d282c4838ad95eaa5ee143d12021-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581128"/>
            <a:ext cx="4968552"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699247" y="1700808"/>
            <a:ext cx="7745505" cy="1108645"/>
          </a:xfrm>
        </p:spPr>
        <p:txBody>
          <a:bodyPr>
            <a:noAutofit/>
          </a:bodyPr>
          <a:lstStyle/>
          <a:p>
            <a:r>
              <a:rPr lang="ru-RU" sz="2300" b="1" dirty="0">
                <a:solidFill>
                  <a:schemeClr val="accent1">
                    <a:lumMod val="50000"/>
                  </a:schemeClr>
                </a:solidFill>
                <a:latin typeface="Sylfaen" pitchFamily="18" charset="0"/>
                <a:cs typeface="Rod" pitchFamily="49" charset="-79"/>
              </a:rPr>
              <a:t>Задача: </a:t>
            </a:r>
            <a:r>
              <a:rPr lang="ru-RU" sz="2300" dirty="0">
                <a:solidFill>
                  <a:schemeClr val="accent1">
                    <a:lumMod val="50000"/>
                  </a:schemeClr>
                </a:solidFill>
                <a:latin typeface="Sylfaen" pitchFamily="18" charset="0"/>
                <a:cs typeface="Rod" pitchFamily="49" charset="-79"/>
              </a:rPr>
              <a:t>знакомство учащихся с категориями данных, подлежащих удалению из интернета, и возможными способами их удаления из сети.</a:t>
            </a:r>
          </a:p>
        </p:txBody>
      </p:sp>
      <p:sp>
        <p:nvSpPr>
          <p:cNvPr id="4" name="Заголовок 2"/>
          <p:cNvSpPr>
            <a:spLocks noGrp="1"/>
          </p:cNvSpPr>
          <p:nvPr>
            <p:ph type="title"/>
          </p:nvPr>
        </p:nvSpPr>
        <p:spPr>
          <a:xfrm>
            <a:off x="688490" y="570156"/>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5" name="Прямоугольник 4"/>
          <p:cNvSpPr/>
          <p:nvPr/>
        </p:nvSpPr>
        <p:spPr>
          <a:xfrm>
            <a:off x="251520" y="2780928"/>
            <a:ext cx="8064896" cy="1015663"/>
          </a:xfrm>
          <a:prstGeom prst="rect">
            <a:avLst/>
          </a:prstGeom>
        </p:spPr>
        <p:txBody>
          <a:bodyPr wrap="square">
            <a:spAutoFit/>
          </a:bodyPr>
          <a:lstStyle/>
          <a:p>
            <a:r>
              <a:rPr lang="ru-RU" sz="2000" dirty="0">
                <a:solidFill>
                  <a:schemeClr val="accent1">
                    <a:lumMod val="50000"/>
                  </a:schemeClr>
                </a:solidFill>
                <a:latin typeface="Sylfaen" pitchFamily="18" charset="0"/>
                <a:cs typeface="Rod" pitchFamily="49" charset="-79"/>
              </a:rPr>
              <a:t>Все мы можем столкнуться с ситуацией, когда кто-то без нашего согласия выложил информацию о нас в Интернет. Такая информация может причинить нам ущерб и навредить нашей репутации.</a:t>
            </a:r>
          </a:p>
        </p:txBody>
      </p:sp>
      <p:sp>
        <p:nvSpPr>
          <p:cNvPr id="6" name="Прямоугольник 5"/>
          <p:cNvSpPr/>
          <p:nvPr/>
        </p:nvSpPr>
        <p:spPr>
          <a:xfrm>
            <a:off x="1475656" y="3717032"/>
            <a:ext cx="7758000" cy="1323439"/>
          </a:xfrm>
          <a:prstGeom prst="rect">
            <a:avLst/>
          </a:prstGeom>
        </p:spPr>
        <p:txBody>
          <a:bodyPr wrap="square">
            <a:spAutoFit/>
          </a:bodyPr>
          <a:lstStyle/>
          <a:p>
            <a:r>
              <a:rPr lang="ru-RU" sz="2000" dirty="0">
                <a:solidFill>
                  <a:schemeClr val="accent1">
                    <a:lumMod val="50000"/>
                  </a:schemeClr>
                </a:solidFill>
                <a:latin typeface="Sylfaen" pitchFamily="18" charset="0"/>
                <a:cs typeface="Rod" pitchFamily="49" charset="-79"/>
              </a:rPr>
              <a:t>Однако даже администрация сайта обязана удалять только ту информацию</a:t>
            </a:r>
            <a:r>
              <a:rPr lang="ru-RU" sz="2000" dirty="0" smtClean="0">
                <a:solidFill>
                  <a:schemeClr val="accent1">
                    <a:lumMod val="50000"/>
                  </a:schemeClr>
                </a:solidFill>
                <a:latin typeface="Sylfaen" pitchFamily="18" charset="0"/>
                <a:cs typeface="Rod" pitchFamily="49" charset="-79"/>
              </a:rPr>
              <a:t>, которая </a:t>
            </a:r>
            <a:r>
              <a:rPr lang="ru-RU" sz="2000" dirty="0">
                <a:solidFill>
                  <a:schemeClr val="accent1">
                    <a:lumMod val="50000"/>
                  </a:schemeClr>
                </a:solidFill>
                <a:latin typeface="Sylfaen" pitchFamily="18" charset="0"/>
                <a:cs typeface="Rod" pitchFamily="49" charset="-79"/>
              </a:rPr>
              <a:t>нарушает правила использования ресурса или законодательство РФ. Нужно понимать, что удаление данных из сети - серьезная юридическая процедура».</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justinhoffman.net/introtoweb/wp-content/uploads/2013/09/left-arrow-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7793" y="4393595"/>
            <a:ext cx="938703"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251520" y="1268760"/>
            <a:ext cx="7745505" cy="2116757"/>
          </a:xfrm>
        </p:spPr>
        <p:txBody>
          <a:bodyPr>
            <a:noAutofit/>
          </a:bodyPr>
          <a:lstStyle/>
          <a:p>
            <a:pPr marL="0" indent="0">
              <a:buNone/>
            </a:pPr>
            <a:r>
              <a:rPr lang="ru-RU" sz="1800" dirty="0">
                <a:solidFill>
                  <a:schemeClr val="accent1">
                    <a:lumMod val="50000"/>
                  </a:schemeClr>
                </a:solidFill>
                <a:latin typeface="Sylfaen" pitchFamily="18" charset="0"/>
                <a:cs typeface="Rod" pitchFamily="49" charset="-79"/>
              </a:rPr>
              <a:t>Первый этап. Ведущий делит класс на три равные подгруппы, каждая из которых получает карточку с историей запроса на удаление данных и памятку «Как удалить персональные данные из сети?». Задача - изучив историю, представить себя на месте героя и принять решение: удаления какой информации они вправе требовать от администрации ресурса, на котором эти данные были размещены. Затем подгруппа должна написать аргументированное письмо администрации этого ресурса. </a:t>
            </a:r>
          </a:p>
        </p:txBody>
      </p:sp>
      <p:sp>
        <p:nvSpPr>
          <p:cNvPr id="4" name="Заголовок 2"/>
          <p:cNvSpPr>
            <a:spLocks noGrp="1"/>
          </p:cNvSpPr>
          <p:nvPr>
            <p:ph type="title"/>
          </p:nvPr>
        </p:nvSpPr>
        <p:spPr>
          <a:xfrm>
            <a:off x="688490" y="116632"/>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5" name="Прямоугольник 4"/>
          <p:cNvSpPr/>
          <p:nvPr/>
        </p:nvSpPr>
        <p:spPr>
          <a:xfrm>
            <a:off x="1115616" y="3861048"/>
            <a:ext cx="7704856" cy="646331"/>
          </a:xfrm>
          <a:prstGeom prst="rect">
            <a:avLst/>
          </a:prstGeom>
        </p:spPr>
        <p:txBody>
          <a:bodyPr wrap="square">
            <a:spAutoFit/>
          </a:bodyPr>
          <a:lstStyle/>
          <a:p>
            <a:pPr algn="r"/>
            <a:r>
              <a:rPr lang="ru-RU" dirty="0">
                <a:solidFill>
                  <a:schemeClr val="accent1">
                    <a:lumMod val="50000"/>
                  </a:schemeClr>
                </a:solidFill>
                <a:latin typeface="Sylfaen" pitchFamily="18" charset="0"/>
                <a:cs typeface="Rod" pitchFamily="49" charset="-79"/>
              </a:rPr>
              <a:t>В первую очередь необходимо удалить личную информацию с ресурса первоисточника, на котором она впервые была размещена.</a:t>
            </a:r>
          </a:p>
        </p:txBody>
      </p:sp>
      <p:sp>
        <p:nvSpPr>
          <p:cNvPr id="6" name="Прямоугольник 5"/>
          <p:cNvSpPr/>
          <p:nvPr/>
        </p:nvSpPr>
        <p:spPr>
          <a:xfrm>
            <a:off x="539552" y="4644434"/>
            <a:ext cx="7848872" cy="877163"/>
          </a:xfrm>
          <a:prstGeom prst="rect">
            <a:avLst/>
          </a:prstGeom>
        </p:spPr>
        <p:txBody>
          <a:bodyPr wrap="square">
            <a:spAutoFit/>
          </a:bodyPr>
          <a:lstStyle/>
          <a:p>
            <a:r>
              <a:rPr lang="ru-RU" sz="1700" dirty="0">
                <a:solidFill>
                  <a:schemeClr val="accent1">
                    <a:lumMod val="50000"/>
                  </a:schemeClr>
                </a:solidFill>
                <a:latin typeface="Sylfaen" pitchFamily="18" charset="0"/>
                <a:cs typeface="Rod" pitchFamily="49" charset="-79"/>
              </a:rPr>
              <a:t>Если не получается, необходимо напрямую связаться с администрацией ресурса по электронной почте либо отправить заявление в печатной форме с приложением всех доказательств (заказное письмо с уведомлением о вручении).</a:t>
            </a:r>
          </a:p>
        </p:txBody>
      </p:sp>
      <p:sp>
        <p:nvSpPr>
          <p:cNvPr id="7" name="Прямоугольник 6"/>
          <p:cNvSpPr/>
          <p:nvPr/>
        </p:nvSpPr>
        <p:spPr>
          <a:xfrm>
            <a:off x="1475656" y="5589240"/>
            <a:ext cx="7344816" cy="646331"/>
          </a:xfrm>
          <a:prstGeom prst="rect">
            <a:avLst/>
          </a:prstGeom>
        </p:spPr>
        <p:txBody>
          <a:bodyPr wrap="square">
            <a:spAutoFit/>
          </a:bodyPr>
          <a:lstStyle/>
          <a:p>
            <a:r>
              <a:rPr lang="ru-RU" dirty="0">
                <a:solidFill>
                  <a:schemeClr val="accent1">
                    <a:lumMod val="50000"/>
                  </a:schemeClr>
                </a:solidFill>
                <a:latin typeface="Sylfaen" pitchFamily="18" charset="0"/>
                <a:cs typeface="Rod" pitchFamily="49" charset="-79"/>
              </a:rPr>
              <a:t>Администрация ресурса должна рассмотреть вашу жалобу в течение десяти рабочих дней.</a:t>
            </a:r>
          </a:p>
        </p:txBody>
      </p:sp>
      <p:pic>
        <p:nvPicPr>
          <p:cNvPr id="8" name="Picture 2" descr="http://yourpropertysuccessnow.com/wp-content/uploads/2011/08/arrow_r5_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32" y="3717032"/>
            <a:ext cx="2210544" cy="1008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6" y="3356992"/>
            <a:ext cx="7632848" cy="369332"/>
          </a:xfrm>
          <a:prstGeom prst="rect">
            <a:avLst/>
          </a:prstGeom>
          <a:noFill/>
        </p:spPr>
        <p:txBody>
          <a:bodyPr wrap="square" rtlCol="0">
            <a:spAutoFit/>
          </a:bodyPr>
          <a:lstStyle/>
          <a:p>
            <a:pPr algn="ctr"/>
            <a:r>
              <a:rPr lang="ru-RU" dirty="0" smtClean="0">
                <a:solidFill>
                  <a:schemeClr val="bg2">
                    <a:lumMod val="25000"/>
                  </a:schemeClr>
                </a:solidFill>
              </a:rPr>
              <a:t>Но для этого необходимо разъяснить процесс взаимодействия</a:t>
            </a:r>
            <a:endParaRPr lang="ru-RU" dirty="0">
              <a:solidFill>
                <a:schemeClr val="bg2">
                  <a:lumMod val="25000"/>
                </a:schemeClr>
              </a:solidFill>
            </a:endParaRPr>
          </a:p>
        </p:txBody>
      </p:sp>
      <p:pic>
        <p:nvPicPr>
          <p:cNvPr id="10" name="Picture 2" descr="http://yourpropertysuccessnow.com/wp-content/uploads/2011/08/arrow_r5_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1468">
            <a:off x="562217" y="5455111"/>
            <a:ext cx="1145232"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txBox="1">
            <a:spLocks/>
          </p:cNvSpPr>
          <p:nvPr/>
        </p:nvSpPr>
        <p:spPr>
          <a:xfrm>
            <a:off x="699247" y="2132857"/>
            <a:ext cx="7905201" cy="41764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pPr>
            <a:r>
              <a:rPr lang="ru-RU" sz="3600" b="1" dirty="0" smtClean="0"/>
              <a:t> </a:t>
            </a:r>
            <a:r>
              <a:rPr lang="ru-RU" b="1" dirty="0" smtClean="0">
                <a:solidFill>
                  <a:schemeClr val="tx2"/>
                </a:solidFill>
                <a:latin typeface="+mj-lt"/>
                <a:ea typeface="+mj-ea"/>
                <a:cs typeface="+mj-cs"/>
              </a:rPr>
              <a:t>Задача: помочь учащимся осознать, какие персональные данные хранятся на их смартфоне.</a:t>
            </a:r>
          </a:p>
          <a:p>
            <a:pPr marL="0" indent="0" algn="just">
              <a:spcBef>
                <a:spcPts val="0"/>
              </a:spcBef>
              <a:buFont typeface="Arial" pitchFamily="34" charset="0"/>
              <a:buNone/>
            </a:pPr>
            <a:endParaRPr lang="ru-RU" sz="3100" b="1" dirty="0" smtClean="0">
              <a:solidFill>
                <a:schemeClr val="accent1">
                  <a:lumMod val="50000"/>
                </a:schemeClr>
              </a:solidFill>
              <a:latin typeface="Sylfaen" pitchFamily="18" charset="0"/>
              <a:cs typeface="Rod" pitchFamily="49" charset="-79"/>
            </a:endParaRPr>
          </a:p>
          <a:p>
            <a:pPr marL="625475" indent="-625475" algn="just"/>
            <a:r>
              <a:rPr lang="ru-RU" sz="3100" b="1" dirty="0" smtClean="0">
                <a:solidFill>
                  <a:schemeClr val="accent1">
                    <a:lumMod val="50000"/>
                  </a:schemeClr>
                </a:solidFill>
                <a:latin typeface="Sylfaen" pitchFamily="18" charset="0"/>
                <a:cs typeface="Rod" pitchFamily="49" charset="-79"/>
              </a:rPr>
              <a:t>Необходимые материалы: небольшой мячик.</a:t>
            </a:r>
          </a:p>
          <a:p>
            <a:pPr marL="625475" indent="-625475" algn="just"/>
            <a:r>
              <a:rPr lang="ru-RU" sz="3100" b="1" dirty="0" smtClean="0">
                <a:solidFill>
                  <a:schemeClr val="accent1">
                    <a:lumMod val="50000"/>
                  </a:schemeClr>
                </a:solidFill>
                <a:latin typeface="Sylfaen" pitchFamily="18" charset="0"/>
                <a:cs typeface="Rod" pitchFamily="49" charset="-79"/>
              </a:rPr>
              <a:t>Ведущий предлагает учащимся сыграть в следующую игру.</a:t>
            </a:r>
          </a:p>
          <a:p>
            <a:pPr marL="0" indent="0" algn="ctr">
              <a:buFont typeface="Arial" pitchFamily="34" charset="0"/>
              <a:buNone/>
            </a:pPr>
            <a:r>
              <a:rPr lang="ru-RU" sz="5600" dirty="0" smtClean="0">
                <a:solidFill>
                  <a:schemeClr val="accent1">
                    <a:lumMod val="75000"/>
                  </a:schemeClr>
                </a:solidFill>
                <a:latin typeface="Meiryo" pitchFamily="34" charset="-128"/>
                <a:ea typeface="Meiryo" pitchFamily="34" charset="-128"/>
                <a:cs typeface="Meiryo" pitchFamily="34" charset="-128"/>
              </a:rPr>
              <a:t>    </a:t>
            </a:r>
            <a:endParaRPr lang="ru-RU" sz="5600" dirty="0">
              <a:solidFill>
                <a:schemeClr val="accent1">
                  <a:lumMod val="75000"/>
                </a:schemeClr>
              </a:solidFill>
              <a:latin typeface="Meiryo" pitchFamily="34" charset="-128"/>
              <a:ea typeface="Meiryo" pitchFamily="34" charset="-128"/>
              <a:cs typeface="Meiryo" pitchFamily="34" charset="-128"/>
            </a:endParaRPr>
          </a:p>
        </p:txBody>
      </p:sp>
      <p:sp>
        <p:nvSpPr>
          <p:cNvPr id="5" name="Заголовок 2"/>
          <p:cNvSpPr txBox="1">
            <a:spLocks/>
          </p:cNvSpPr>
          <p:nvPr/>
        </p:nvSpPr>
        <p:spPr>
          <a:xfrm>
            <a:off x="539552" y="548680"/>
            <a:ext cx="8064896" cy="931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accent1">
                    <a:lumMod val="75000"/>
                  </a:schemeClr>
                </a:solidFill>
                <a:latin typeface="+mn-lt"/>
                <a:ea typeface="+mn-ea"/>
                <a:cs typeface="+mn-cs"/>
              </a:rPr>
              <a:t>Урок № 9</a:t>
            </a:r>
            <a:br>
              <a:rPr lang="ru-RU" sz="2800" b="1" dirty="0">
                <a:solidFill>
                  <a:schemeClr val="accent1">
                    <a:lumMod val="75000"/>
                  </a:schemeClr>
                </a:solidFill>
                <a:latin typeface="+mn-lt"/>
                <a:ea typeface="+mn-ea"/>
                <a:cs typeface="+mn-cs"/>
              </a:rPr>
            </a:br>
            <a:r>
              <a:rPr lang="ru-RU" sz="2800" b="1" dirty="0">
                <a:solidFill>
                  <a:schemeClr val="accent1">
                    <a:lumMod val="75000"/>
                  </a:schemeClr>
                </a:solidFill>
                <a:latin typeface="+mn-lt"/>
                <a:ea typeface="+mn-ea"/>
                <a:cs typeface="+mn-cs"/>
              </a:rPr>
              <a:t>ЧТО МОЙ СМАРТФОН ЗНАЕТ ОБО МНЕ?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molgazeta.ru/uploads/posts/2012-11/1352358962_cai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29000"/>
            <a:ext cx="3168352" cy="263369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688490" y="404664"/>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4" name="TextBox 3"/>
          <p:cNvSpPr txBox="1"/>
          <p:nvPr/>
        </p:nvSpPr>
        <p:spPr>
          <a:xfrm>
            <a:off x="827584" y="1700808"/>
            <a:ext cx="7848872" cy="492443"/>
          </a:xfrm>
          <a:prstGeom prst="rect">
            <a:avLst/>
          </a:prstGeom>
          <a:noFill/>
        </p:spPr>
        <p:txBody>
          <a:bodyPr wrap="square" rtlCol="0">
            <a:spAutoFit/>
          </a:bodyPr>
          <a:lstStyle/>
          <a:p>
            <a:r>
              <a:rPr lang="ru-RU" sz="2600" dirty="0" smtClean="0">
                <a:solidFill>
                  <a:schemeClr val="bg2">
                    <a:lumMod val="25000"/>
                  </a:schemeClr>
                </a:solidFill>
              </a:rPr>
              <a:t>Какая информация может быть удалена из Интернета.</a:t>
            </a:r>
            <a:endParaRPr lang="ru-RU" sz="2600" dirty="0"/>
          </a:p>
        </p:txBody>
      </p:sp>
      <p:sp>
        <p:nvSpPr>
          <p:cNvPr id="5" name="Прямоугольник 4"/>
          <p:cNvSpPr/>
          <p:nvPr/>
        </p:nvSpPr>
        <p:spPr>
          <a:xfrm>
            <a:off x="611560" y="2606144"/>
            <a:ext cx="8280920" cy="430887"/>
          </a:xfrm>
          <a:prstGeom prst="rect">
            <a:avLst/>
          </a:prstGeom>
        </p:spPr>
        <p:txBody>
          <a:bodyPr wrap="square">
            <a:spAutoFit/>
          </a:bodyPr>
          <a:lstStyle/>
          <a:p>
            <a:pPr algn="r"/>
            <a:r>
              <a:rPr lang="ru-RU" sz="2200" dirty="0">
                <a:solidFill>
                  <a:schemeClr val="accent1">
                    <a:lumMod val="50000"/>
                  </a:schemeClr>
                </a:solidFill>
                <a:latin typeface="Sylfaen" pitchFamily="18" charset="0"/>
                <a:cs typeface="Rod" pitchFamily="49" charset="-79"/>
              </a:rPr>
              <a:t>Информация с противозаконным контентом.</a:t>
            </a:r>
          </a:p>
        </p:txBody>
      </p:sp>
      <p:sp>
        <p:nvSpPr>
          <p:cNvPr id="6" name="Прямоугольник 5"/>
          <p:cNvSpPr/>
          <p:nvPr/>
        </p:nvSpPr>
        <p:spPr>
          <a:xfrm>
            <a:off x="827584" y="3068960"/>
            <a:ext cx="8064896" cy="738664"/>
          </a:xfrm>
          <a:prstGeom prst="rect">
            <a:avLst/>
          </a:prstGeom>
        </p:spPr>
        <p:txBody>
          <a:bodyPr wrap="square">
            <a:spAutoFit/>
          </a:bodyPr>
          <a:lstStyle/>
          <a:p>
            <a:pPr algn="r"/>
            <a:r>
              <a:rPr lang="ru-RU" sz="2100" dirty="0">
                <a:solidFill>
                  <a:schemeClr val="accent1">
                    <a:lumMod val="50000"/>
                  </a:schemeClr>
                </a:solidFill>
                <a:latin typeface="Sylfaen" pitchFamily="18" charset="0"/>
                <a:cs typeface="Rod" pitchFamily="49" charset="-79"/>
              </a:rPr>
              <a:t>Информация, нарушающая правила использования ресурса и пользовательское соглашение.</a:t>
            </a:r>
          </a:p>
        </p:txBody>
      </p:sp>
      <p:sp>
        <p:nvSpPr>
          <p:cNvPr id="7" name="Прямоугольник 6"/>
          <p:cNvSpPr/>
          <p:nvPr/>
        </p:nvSpPr>
        <p:spPr>
          <a:xfrm>
            <a:off x="3635896" y="3789040"/>
            <a:ext cx="5256584" cy="1846659"/>
          </a:xfrm>
          <a:prstGeom prst="rect">
            <a:avLst/>
          </a:prstGeom>
        </p:spPr>
        <p:txBody>
          <a:bodyPr wrap="square">
            <a:spAutoFit/>
          </a:bodyPr>
          <a:lstStyle/>
          <a:p>
            <a:pPr algn="r"/>
            <a:r>
              <a:rPr lang="ru-RU" sz="1900" dirty="0">
                <a:solidFill>
                  <a:schemeClr val="accent1">
                    <a:lumMod val="50000"/>
                  </a:schemeClr>
                </a:solidFill>
                <a:latin typeface="Sylfaen" pitchFamily="18" charset="0"/>
                <a:cs typeface="Rod" pitchFamily="49" charset="-79"/>
              </a:rPr>
              <a:t>Информация с недостоверными данными, порочащие честь, достоинство или деловую репутацию пользователя, Однако в этом случае пользователю придется доказать в суде, что информация действительно является недостоверной и порочащей его честь.   </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a:spLocks noGrp="1"/>
          </p:cNvSpPr>
          <p:nvPr>
            <p:ph type="title"/>
          </p:nvPr>
        </p:nvSpPr>
        <p:spPr>
          <a:xfrm>
            <a:off x="688490" y="44624"/>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3" name="Прямоугольник 2"/>
          <p:cNvSpPr/>
          <p:nvPr/>
        </p:nvSpPr>
        <p:spPr>
          <a:xfrm>
            <a:off x="798720" y="1340768"/>
            <a:ext cx="7877736" cy="677108"/>
          </a:xfrm>
          <a:prstGeom prst="rect">
            <a:avLst/>
          </a:prstGeom>
        </p:spPr>
        <p:txBody>
          <a:bodyPr wrap="square">
            <a:spAutoFit/>
          </a:bodyPr>
          <a:lstStyle/>
          <a:p>
            <a:pPr algn="ctr"/>
            <a:r>
              <a:rPr lang="ru-RU" sz="1900" b="1" dirty="0">
                <a:solidFill>
                  <a:schemeClr val="accent1">
                    <a:lumMod val="50000"/>
                  </a:schemeClr>
                </a:solidFill>
                <a:latin typeface="Sylfaen" pitchFamily="18" charset="0"/>
                <a:cs typeface="Rod" pitchFamily="49" charset="-79"/>
              </a:rPr>
              <a:t>Раздать группам карточки с историями, например, информацию </a:t>
            </a:r>
          </a:p>
          <a:p>
            <a:pPr algn="ctr"/>
            <a:r>
              <a:rPr lang="ru-RU" sz="1900" b="1" dirty="0">
                <a:solidFill>
                  <a:schemeClr val="accent1">
                    <a:lumMod val="50000"/>
                  </a:schemeClr>
                </a:solidFill>
                <a:latin typeface="Sylfaen" pitchFamily="18" charset="0"/>
                <a:cs typeface="Rod" pitchFamily="49" charset="-79"/>
              </a:rPr>
              <a:t>про Золушку и ее сводных сестер.</a:t>
            </a:r>
          </a:p>
        </p:txBody>
      </p:sp>
      <p:pic>
        <p:nvPicPr>
          <p:cNvPr id="4" name="Picture 2" descr="https://im3-tub-ru.yandex.net/i?id=ba2735040ad75d4e4ea8edd48c239717-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810105"/>
            <a:ext cx="6192688" cy="33551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2135187"/>
            <a:ext cx="8352928" cy="923330"/>
          </a:xfrm>
          <a:prstGeom prst="rect">
            <a:avLst/>
          </a:prstGeom>
        </p:spPr>
        <p:txBody>
          <a:bodyPr wrap="square">
            <a:spAutoFit/>
          </a:bodyPr>
          <a:lstStyle/>
          <a:p>
            <a:pPr algn="just"/>
            <a:r>
              <a:rPr lang="ru-RU" dirty="0">
                <a:solidFill>
                  <a:schemeClr val="accent1">
                    <a:lumMod val="50000"/>
                  </a:schemeClr>
                </a:solidFill>
                <a:latin typeface="Sylfaen" pitchFamily="18" charset="0"/>
                <a:cs typeface="Rod" pitchFamily="49" charset="-79"/>
              </a:rPr>
              <a:t>Помогите сводным сестрам Золушки составить письмо в адрес администрации новостного портала с просьбой удалить информацию, порочащую их честь и достоинство.</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84784"/>
            <a:ext cx="8496944" cy="2246769"/>
          </a:xfrm>
          <a:prstGeom prst="rect">
            <a:avLst/>
          </a:prstGeom>
        </p:spPr>
        <p:txBody>
          <a:bodyPr wrap="square">
            <a:spAutoFit/>
          </a:bodyPr>
          <a:lstStyle/>
          <a:p>
            <a:pPr algn="r"/>
            <a:r>
              <a:rPr lang="ru-RU" sz="2000" i="1" dirty="0"/>
              <a:t>Второй этап. </a:t>
            </a:r>
            <a:r>
              <a:rPr lang="ru-RU" sz="2000" dirty="0"/>
              <a:t>Подгруппы обмениваются письмами, </a:t>
            </a:r>
            <a:r>
              <a:rPr lang="ru-RU" sz="2000" dirty="0" smtClean="0"/>
              <a:t>прилагая </a:t>
            </a:r>
            <a:r>
              <a:rPr lang="ru-RU" sz="2000" dirty="0"/>
              <a:t>к ним карточки с историями. Теперь каждая </a:t>
            </a:r>
            <a:r>
              <a:rPr lang="ru-RU" sz="2000" dirty="0" smtClean="0"/>
              <a:t>подгруппа выступает </a:t>
            </a:r>
            <a:r>
              <a:rPr lang="ru-RU" sz="2000" dirty="0"/>
              <a:t>в роли администратора ресурса, который </a:t>
            </a:r>
            <a:r>
              <a:rPr lang="ru-RU" sz="2000" dirty="0" smtClean="0"/>
              <a:t>должен принять </a:t>
            </a:r>
            <a:r>
              <a:rPr lang="ru-RU" sz="2000" dirty="0"/>
              <a:t>решение, стоит ли удовлетворять </a:t>
            </a:r>
            <a:r>
              <a:rPr lang="ru-RU" sz="2000" dirty="0" smtClean="0"/>
              <a:t>поступивший запрос </a:t>
            </a:r>
            <a:r>
              <a:rPr lang="ru-RU" sz="2000" dirty="0"/>
              <a:t>(и если да, то в каком объеме), учитывая </a:t>
            </a:r>
            <a:r>
              <a:rPr lang="ru-RU" sz="2000" dirty="0" smtClean="0"/>
              <a:t>интересы всех </a:t>
            </a:r>
            <a:r>
              <a:rPr lang="ru-RU" sz="2000" dirty="0"/>
              <a:t>пользователей ресурса. Участники подгруппы </a:t>
            </a:r>
            <a:r>
              <a:rPr lang="ru-RU" sz="2000" dirty="0" smtClean="0"/>
              <a:t>должны написать </a:t>
            </a:r>
            <a:r>
              <a:rPr lang="ru-RU" sz="2000" dirty="0"/>
              <a:t>письмо пользователю </a:t>
            </a:r>
            <a:r>
              <a:rPr lang="ru-RU" sz="2000" dirty="0" smtClean="0"/>
              <a:t>- </a:t>
            </a:r>
            <a:r>
              <a:rPr lang="ru-RU" sz="2000" dirty="0"/>
              <a:t>герою истории </a:t>
            </a:r>
            <a:r>
              <a:rPr lang="ru-RU" sz="2000" dirty="0" smtClean="0"/>
              <a:t>- </a:t>
            </a:r>
            <a:r>
              <a:rPr lang="ru-RU" sz="2000" dirty="0"/>
              <a:t>с </a:t>
            </a:r>
            <a:r>
              <a:rPr lang="ru-RU" sz="2000" dirty="0" smtClean="0"/>
              <a:t>аргументированным </a:t>
            </a:r>
            <a:r>
              <a:rPr lang="ru-RU" sz="2000" dirty="0"/>
              <a:t>ответом: отказом или согласием на </a:t>
            </a:r>
            <a:r>
              <a:rPr lang="ru-RU" sz="2000" dirty="0" smtClean="0"/>
              <a:t>удаление </a:t>
            </a:r>
            <a:r>
              <a:rPr lang="ru-RU" sz="2000" dirty="0"/>
              <a:t>данных.</a:t>
            </a:r>
          </a:p>
        </p:txBody>
      </p:sp>
      <p:sp>
        <p:nvSpPr>
          <p:cNvPr id="3" name="Заголовок 2"/>
          <p:cNvSpPr>
            <a:spLocks noGrp="1"/>
          </p:cNvSpPr>
          <p:nvPr>
            <p:ph type="title"/>
          </p:nvPr>
        </p:nvSpPr>
        <p:spPr>
          <a:xfrm>
            <a:off x="688490" y="260648"/>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4" name="Объект 1"/>
          <p:cNvSpPr>
            <a:spLocks noGrp="1"/>
          </p:cNvSpPr>
          <p:nvPr>
            <p:ph idx="1"/>
          </p:nvPr>
        </p:nvSpPr>
        <p:spPr>
          <a:xfrm>
            <a:off x="395536" y="4077072"/>
            <a:ext cx="8424935" cy="2005607"/>
          </a:xfrm>
        </p:spPr>
        <p:txBody>
          <a:bodyPr>
            <a:noAutofit/>
          </a:bodyPr>
          <a:lstStyle/>
          <a:p>
            <a:pPr marL="0" indent="0">
              <a:buNone/>
            </a:pPr>
            <a:r>
              <a:rPr lang="ru-RU" sz="2000" i="1" dirty="0">
                <a:solidFill>
                  <a:schemeClr val="tx1"/>
                </a:solidFill>
              </a:rPr>
              <a:t>Третий этап. </a:t>
            </a:r>
            <a:r>
              <a:rPr lang="ru-RU" sz="2000" dirty="0">
                <a:solidFill>
                  <a:schemeClr val="tx1"/>
                </a:solidFill>
              </a:rPr>
              <a:t>Представители подгрупп по очереди зачитывают письмо, полученное от другой группы, историю, связанную с этим письмом, и затем озвучивают свой ответ. Авторы запроса должны ответить, согласны ли они с решением администрации сайта. В случае возникновения разногласий третья подгруппа, не участвующая в споре, может предложить свое решение проблемы. </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58943" y="1988840"/>
            <a:ext cx="7745505" cy="3877815"/>
          </a:xfrm>
        </p:spPr>
        <p:txBody>
          <a:bodyPr>
            <a:normAutofit fontScale="70000" lnSpcReduction="20000"/>
          </a:bodyPr>
          <a:lstStyle/>
          <a:p>
            <a:r>
              <a:rPr lang="ru-RU" b="1" dirty="0"/>
              <a:t>Обсуждение</a:t>
            </a:r>
          </a:p>
          <a:p>
            <a:pPr marL="0" indent="0">
              <a:buNone/>
            </a:pPr>
            <a:r>
              <a:rPr lang="ru-RU" dirty="0"/>
              <a:t>•• В какой роли </a:t>
            </a:r>
            <a:r>
              <a:rPr lang="ru-RU" dirty="0" smtClean="0"/>
              <a:t>- </a:t>
            </a:r>
            <a:r>
              <a:rPr lang="ru-RU" dirty="0"/>
              <a:t>пользователя или администратора </a:t>
            </a:r>
            <a:r>
              <a:rPr lang="ru-RU" dirty="0" smtClean="0"/>
              <a:t>сайта </a:t>
            </a:r>
            <a:r>
              <a:rPr lang="ru-RU" dirty="0"/>
              <a:t>-</a:t>
            </a:r>
            <a:r>
              <a:rPr lang="ru-RU" dirty="0" smtClean="0"/>
              <a:t> </a:t>
            </a:r>
            <a:r>
              <a:rPr lang="ru-RU" dirty="0"/>
              <a:t>сложнее принимать решение об удалении данных?</a:t>
            </a:r>
          </a:p>
          <a:p>
            <a:pPr marL="0" indent="0">
              <a:buNone/>
            </a:pPr>
            <a:r>
              <a:rPr lang="ru-RU" dirty="0" smtClean="0"/>
              <a:t>Почему</a:t>
            </a:r>
            <a:r>
              <a:rPr lang="ru-RU" dirty="0"/>
              <a:t>?</a:t>
            </a:r>
          </a:p>
          <a:p>
            <a:pPr marL="0" indent="0">
              <a:buNone/>
            </a:pPr>
            <a:r>
              <a:rPr lang="ru-RU" dirty="0" smtClean="0"/>
              <a:t>•• </a:t>
            </a:r>
            <a:r>
              <a:rPr lang="ru-RU" dirty="0"/>
              <a:t>Есть ли такие виды персональных данных, </a:t>
            </a:r>
            <a:r>
              <a:rPr lang="ru-RU" dirty="0" smtClean="0"/>
              <a:t>которые должны </a:t>
            </a:r>
            <a:r>
              <a:rPr lang="ru-RU" dirty="0"/>
              <a:t>немедленно удаляться из сети? </a:t>
            </a:r>
            <a:r>
              <a:rPr lang="ru-RU" dirty="0" smtClean="0"/>
              <a:t>Аргументируйте ответ</a:t>
            </a:r>
            <a:r>
              <a:rPr lang="ru-RU" dirty="0"/>
              <a:t>.</a:t>
            </a:r>
          </a:p>
          <a:p>
            <a:pPr marL="0" indent="0">
              <a:buNone/>
            </a:pPr>
            <a:r>
              <a:rPr lang="ru-RU" dirty="0" smtClean="0"/>
              <a:t>••  Представьте</a:t>
            </a:r>
            <a:r>
              <a:rPr lang="ru-RU" dirty="0"/>
              <a:t>, что однажды пользователи получат </a:t>
            </a:r>
            <a:r>
              <a:rPr lang="ru-RU" dirty="0" smtClean="0"/>
              <a:t>право удалять </a:t>
            </a:r>
            <a:r>
              <a:rPr lang="ru-RU" dirty="0"/>
              <a:t>любую информацию из интернета по первому </a:t>
            </a:r>
            <a:r>
              <a:rPr lang="ru-RU" dirty="0" smtClean="0"/>
              <a:t>требованию</a:t>
            </a:r>
            <a:r>
              <a:rPr lang="ru-RU" dirty="0"/>
              <a:t>. К каким последствиям это приведет?</a:t>
            </a:r>
          </a:p>
        </p:txBody>
      </p:sp>
      <p:sp>
        <p:nvSpPr>
          <p:cNvPr id="3" name="Заголовок 2"/>
          <p:cNvSpPr>
            <a:spLocks noGrp="1"/>
          </p:cNvSpPr>
          <p:nvPr>
            <p:ph type="title"/>
          </p:nvPr>
        </p:nvSpPr>
        <p:spPr>
          <a:xfrm>
            <a:off x="704169" y="404664"/>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2-tub-ru.yandex.net/i?id=71ecc930a7ee0a67f534c734fd872a1f-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967364"/>
            <a:ext cx="3888432" cy="254039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1"/>
          <p:cNvSpPr>
            <a:spLocks noGrp="1"/>
          </p:cNvSpPr>
          <p:nvPr>
            <p:ph idx="1"/>
          </p:nvPr>
        </p:nvSpPr>
        <p:spPr>
          <a:xfrm>
            <a:off x="611560" y="2327404"/>
            <a:ext cx="4016769" cy="843984"/>
          </a:xfrm>
        </p:spPr>
        <p:txBody>
          <a:bodyPr>
            <a:normAutofit fontScale="77500" lnSpcReduction="20000"/>
          </a:bodyPr>
          <a:lstStyle/>
          <a:p>
            <a:pPr>
              <a:lnSpc>
                <a:spcPct val="120000"/>
              </a:lnSpc>
            </a:pPr>
            <a:r>
              <a:rPr lang="ru-RU" sz="5300" b="1" dirty="0"/>
              <a:t>Итоги </a:t>
            </a:r>
            <a:r>
              <a:rPr lang="ru-RU" sz="5300" b="1" dirty="0" smtClean="0"/>
              <a:t>занятия</a:t>
            </a:r>
          </a:p>
          <a:p>
            <a:endParaRPr lang="ru-RU" b="1" dirty="0" smtClean="0"/>
          </a:p>
        </p:txBody>
      </p:sp>
      <p:sp>
        <p:nvSpPr>
          <p:cNvPr id="4" name="Прямоугольник 3"/>
          <p:cNvSpPr/>
          <p:nvPr/>
        </p:nvSpPr>
        <p:spPr>
          <a:xfrm>
            <a:off x="4283968" y="4667518"/>
            <a:ext cx="4752528" cy="900246"/>
          </a:xfrm>
          <a:prstGeom prst="rect">
            <a:avLst/>
          </a:prstGeom>
        </p:spPr>
        <p:txBody>
          <a:bodyPr wrap="square">
            <a:spAutoFit/>
          </a:bodyPr>
          <a:lstStyle/>
          <a:p>
            <a:pPr algn="r">
              <a:lnSpc>
                <a:spcPts val="2100"/>
              </a:lnSpc>
              <a:buClr>
                <a:schemeClr val="accent1"/>
              </a:buClr>
            </a:pPr>
            <a:r>
              <a:rPr lang="ru-RU" dirty="0"/>
              <a:t>Выкладывая свои данные в сеть, нужно помнить, что после этого удалить их полностью будет практически невозможно. </a:t>
            </a:r>
          </a:p>
        </p:txBody>
      </p:sp>
      <p:sp>
        <p:nvSpPr>
          <p:cNvPr id="5" name="Заголовок 2"/>
          <p:cNvSpPr>
            <a:spLocks noGrp="1"/>
          </p:cNvSpPr>
          <p:nvPr>
            <p:ph type="title"/>
          </p:nvPr>
        </p:nvSpPr>
        <p:spPr>
          <a:xfrm>
            <a:off x="688490" y="404664"/>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6" name="Прямоугольник 5"/>
          <p:cNvSpPr/>
          <p:nvPr/>
        </p:nvSpPr>
        <p:spPr>
          <a:xfrm>
            <a:off x="539552" y="3201660"/>
            <a:ext cx="4572000" cy="1862048"/>
          </a:xfrm>
          <a:prstGeom prst="rect">
            <a:avLst/>
          </a:prstGeom>
        </p:spPr>
        <p:txBody>
          <a:bodyPr>
            <a:spAutoFit/>
          </a:bodyPr>
          <a:lstStyle/>
          <a:p>
            <a:pPr>
              <a:lnSpc>
                <a:spcPts val="2300"/>
              </a:lnSpc>
            </a:pPr>
            <a:r>
              <a:rPr lang="ru-RU" dirty="0"/>
              <a:t>Пословица «Что написано пером, не вырубишь топором» полностью оправдывает себя. Даже если нам удастся удалить первоисточник информации, она все равно сохранится в кэше десятков интернет ресурсов.</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3"/>
          <p:cNvSpPr>
            <a:spLocks noGrp="1"/>
          </p:cNvSpPr>
          <p:nvPr>
            <p:ph idx="1"/>
          </p:nvPr>
        </p:nvSpPr>
        <p:spPr>
          <a:xfrm>
            <a:off x="683569" y="2792551"/>
            <a:ext cx="8424935" cy="830997"/>
          </a:xfrm>
          <a:prstGeom prst="rect">
            <a:avLst/>
          </a:prstGeom>
        </p:spPr>
        <p:txBody>
          <a:bodyPr wrap="square">
            <a:spAutoFit/>
          </a:bodyPr>
          <a:lstStyle/>
          <a:p>
            <a:pPr marL="0" indent="0" algn="r">
              <a:buNone/>
            </a:pPr>
            <a:r>
              <a:rPr lang="ru-RU" sz="2300" dirty="0" smtClean="0"/>
              <a:t>В этом случае необходимо </a:t>
            </a:r>
            <a:r>
              <a:rPr lang="ru-RU" sz="2300" dirty="0"/>
              <a:t>обратиться к </a:t>
            </a:r>
            <a:r>
              <a:rPr lang="ru-RU" sz="2300" dirty="0" smtClean="0"/>
              <a:t>администратору ресурса </a:t>
            </a:r>
            <a:r>
              <a:rPr lang="ru-RU" sz="2300" dirty="0"/>
              <a:t>с мотивированной просьбой об удалении этих данных.</a:t>
            </a:r>
          </a:p>
        </p:txBody>
      </p:sp>
      <p:sp>
        <p:nvSpPr>
          <p:cNvPr id="3" name="Прямоугольник 2"/>
          <p:cNvSpPr/>
          <p:nvPr/>
        </p:nvSpPr>
        <p:spPr>
          <a:xfrm>
            <a:off x="323528" y="3693522"/>
            <a:ext cx="6696744" cy="1154162"/>
          </a:xfrm>
          <a:prstGeom prst="rect">
            <a:avLst/>
          </a:prstGeom>
        </p:spPr>
        <p:txBody>
          <a:bodyPr wrap="square">
            <a:spAutoFit/>
          </a:bodyPr>
          <a:lstStyle/>
          <a:p>
            <a:r>
              <a:rPr lang="ru-RU" sz="2300" dirty="0">
                <a:solidFill>
                  <a:schemeClr val="tx1">
                    <a:lumMod val="85000"/>
                    <a:lumOff val="15000"/>
                  </a:schemeClr>
                </a:solidFill>
              </a:rPr>
              <a:t>Если наша просьба действительно обоснована, а удаление материала не затрагивает интересов других пользователей</a:t>
            </a:r>
            <a:r>
              <a:rPr lang="ru-RU" sz="2300" dirty="0" smtClean="0">
                <a:solidFill>
                  <a:schemeClr val="tx1">
                    <a:lumMod val="85000"/>
                    <a:lumOff val="15000"/>
                  </a:schemeClr>
                </a:solidFill>
              </a:rPr>
              <a:t>, </a:t>
            </a:r>
            <a:r>
              <a:rPr lang="ru-RU" sz="2300" dirty="0">
                <a:solidFill>
                  <a:schemeClr val="tx1">
                    <a:lumMod val="85000"/>
                    <a:lumOff val="15000"/>
                  </a:schemeClr>
                </a:solidFill>
              </a:rPr>
              <a:t>нам пойдут навстречу. </a:t>
            </a:r>
          </a:p>
        </p:txBody>
      </p:sp>
      <p:sp>
        <p:nvSpPr>
          <p:cNvPr id="4" name="Заголовок 2"/>
          <p:cNvSpPr>
            <a:spLocks noGrp="1"/>
          </p:cNvSpPr>
          <p:nvPr>
            <p:ph type="title"/>
          </p:nvPr>
        </p:nvSpPr>
        <p:spPr>
          <a:xfrm>
            <a:off x="688490" y="260648"/>
            <a:ext cx="7756263" cy="1054250"/>
          </a:xfrm>
        </p:spPr>
        <p:txBody>
          <a:bodyPr>
            <a:normAutofit fontScale="90000"/>
          </a:bodyPr>
          <a:lstStyle/>
          <a:p>
            <a:r>
              <a:rPr lang="ru-RU" sz="3200" b="1" i="1" dirty="0"/>
              <a:t>Урок № 10</a:t>
            </a:r>
            <a:br>
              <a:rPr lang="ru-RU" sz="3200" b="1" i="1" dirty="0"/>
            </a:br>
            <a:r>
              <a:rPr lang="ru-RU" sz="3200" b="1" i="1" dirty="0"/>
              <a:t>«Право на забвение»</a:t>
            </a:r>
          </a:p>
        </p:txBody>
      </p:sp>
      <p:sp>
        <p:nvSpPr>
          <p:cNvPr id="5" name="Прямоугольник 4"/>
          <p:cNvSpPr/>
          <p:nvPr/>
        </p:nvSpPr>
        <p:spPr>
          <a:xfrm>
            <a:off x="251520" y="1631131"/>
            <a:ext cx="8784976" cy="1154162"/>
          </a:xfrm>
          <a:prstGeom prst="rect">
            <a:avLst/>
          </a:prstGeom>
        </p:spPr>
        <p:txBody>
          <a:bodyPr wrap="square">
            <a:spAutoFit/>
          </a:bodyPr>
          <a:lstStyle/>
          <a:p>
            <a:r>
              <a:rPr lang="ru-RU" sz="2300" dirty="0">
                <a:solidFill>
                  <a:schemeClr val="tx1">
                    <a:lumMod val="85000"/>
                    <a:lumOff val="15000"/>
                  </a:schemeClr>
                </a:solidFill>
              </a:rPr>
              <a:t>Тем не менее в жизни бывают ситуации, когда персональные данные попадают в интернет не по нашей вине например, их может выложить кто-то другой.</a:t>
            </a:r>
          </a:p>
        </p:txBody>
      </p:sp>
      <p:pic>
        <p:nvPicPr>
          <p:cNvPr id="6" name="Picture 4" descr="http://ufodos.org.ua/avatar/13/1687-977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479532"/>
            <a:ext cx="1765940" cy="176594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31640" y="4991700"/>
            <a:ext cx="7704856" cy="1154162"/>
          </a:xfrm>
          <a:prstGeom prst="rect">
            <a:avLst/>
          </a:prstGeom>
        </p:spPr>
        <p:txBody>
          <a:bodyPr wrap="square">
            <a:spAutoFit/>
          </a:bodyPr>
          <a:lstStyle/>
          <a:p>
            <a:pPr algn="r"/>
            <a:r>
              <a:rPr lang="ru-RU" sz="2300" dirty="0">
                <a:solidFill>
                  <a:schemeClr val="tx1">
                    <a:lumMod val="85000"/>
                    <a:lumOff val="15000"/>
                  </a:schemeClr>
                </a:solidFill>
              </a:rPr>
              <a:t>Если вы получите отрицательный ответ, не стоит сдаваться - нужно обратиться за помощью к взрослым, а они могут направить просьбу в вышестоящие инстанции.</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611560" y="570156"/>
            <a:ext cx="7992888" cy="1054250"/>
          </a:xfrm>
        </p:spPr>
        <p:txBody>
          <a:bodyPr/>
          <a:lstStyle/>
          <a:p>
            <a:r>
              <a:rPr lang="ru-RU" sz="3000" b="1" dirty="0"/>
              <a:t>ЧТО МОЙ СМАРТФОН ЗНАЕТ ОБО МНЕ?</a:t>
            </a:r>
          </a:p>
        </p:txBody>
      </p:sp>
      <p:pic>
        <p:nvPicPr>
          <p:cNvPr id="7" name="Объект 4" descr="https://im2-tub-ru.yandex.net/i?id=4fa73a280c6e3187687d7af549f27ee1-l&amp;n=1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428855">
            <a:off x="5579263" y="2132856"/>
            <a:ext cx="3168352" cy="2526407"/>
          </a:xfrm>
          <a:prstGeom prst="rect">
            <a:avLst/>
          </a:prstGeom>
          <a:noFill/>
          <a:ln>
            <a:noFill/>
          </a:ln>
        </p:spPr>
      </p:pic>
      <p:sp>
        <p:nvSpPr>
          <p:cNvPr id="8" name="Прямоугольник 7"/>
          <p:cNvSpPr/>
          <p:nvPr/>
        </p:nvSpPr>
        <p:spPr>
          <a:xfrm>
            <a:off x="539552" y="1484784"/>
            <a:ext cx="5976664" cy="1200329"/>
          </a:xfrm>
          <a:prstGeom prst="rect">
            <a:avLst/>
          </a:prstGeom>
        </p:spPr>
        <p:txBody>
          <a:bodyPr wrap="square">
            <a:spAutoFit/>
          </a:bodyPr>
          <a:lstStyle/>
          <a:p>
            <a:r>
              <a:rPr lang="ru-RU" sz="2400" b="1" dirty="0">
                <a:solidFill>
                  <a:schemeClr val="accent1">
                    <a:lumMod val="50000"/>
                  </a:schemeClr>
                </a:solidFill>
                <a:latin typeface="Sylfaen" pitchFamily="18" charset="0"/>
                <a:cs typeface="Rod" pitchFamily="49" charset="-79"/>
              </a:rPr>
              <a:t>Ведущий берет мяч в руки и говорит фразу, </a:t>
            </a:r>
            <a:r>
              <a:rPr lang="ru-RU" sz="2400" b="1" dirty="0" smtClean="0">
                <a:solidFill>
                  <a:schemeClr val="accent1">
                    <a:lumMod val="50000"/>
                  </a:schemeClr>
                </a:solidFill>
                <a:latin typeface="Sylfaen" pitchFamily="18" charset="0"/>
                <a:cs typeface="Rod" pitchFamily="49" charset="-79"/>
              </a:rPr>
              <a:t>начинающуюся со </a:t>
            </a:r>
            <a:r>
              <a:rPr lang="ru-RU" sz="2400" b="1" dirty="0">
                <a:solidFill>
                  <a:schemeClr val="accent1">
                    <a:lumMod val="50000"/>
                  </a:schemeClr>
                </a:solidFill>
                <a:latin typeface="Sylfaen" pitchFamily="18" charset="0"/>
                <a:cs typeface="Rod" pitchFamily="49" charset="-79"/>
              </a:rPr>
              <a:t>слов «Никто, кроме моего смартфона, не </a:t>
            </a:r>
            <a:r>
              <a:rPr lang="ru-RU" sz="2400" b="1" dirty="0" smtClean="0">
                <a:solidFill>
                  <a:schemeClr val="accent1">
                    <a:lumMod val="50000"/>
                  </a:schemeClr>
                </a:solidFill>
                <a:latin typeface="Sylfaen" pitchFamily="18" charset="0"/>
                <a:cs typeface="Rod" pitchFamily="49" charset="-79"/>
              </a:rPr>
              <a:t>знает</a:t>
            </a:r>
            <a:r>
              <a:rPr lang="ru-RU" sz="2400" b="1" dirty="0">
                <a:solidFill>
                  <a:schemeClr val="accent1">
                    <a:lumMod val="50000"/>
                  </a:schemeClr>
                </a:solidFill>
                <a:latin typeface="Sylfaen" pitchFamily="18" charset="0"/>
                <a:cs typeface="Rod" pitchFamily="49" charset="-79"/>
              </a:rPr>
              <a:t>, что я...»</a:t>
            </a:r>
          </a:p>
        </p:txBody>
      </p:sp>
      <p:sp>
        <p:nvSpPr>
          <p:cNvPr id="9" name="Прямоугольник 8"/>
          <p:cNvSpPr/>
          <p:nvPr/>
        </p:nvSpPr>
        <p:spPr>
          <a:xfrm>
            <a:off x="899592" y="2996952"/>
            <a:ext cx="5616624" cy="1200329"/>
          </a:xfrm>
          <a:prstGeom prst="rect">
            <a:avLst/>
          </a:prstGeom>
        </p:spPr>
        <p:txBody>
          <a:bodyPr wrap="square">
            <a:spAutoFit/>
          </a:bodyPr>
          <a:lstStyle/>
          <a:p>
            <a:r>
              <a:rPr lang="ru-RU" sz="2400" b="1" dirty="0">
                <a:solidFill>
                  <a:schemeClr val="accent1">
                    <a:lumMod val="50000"/>
                  </a:schemeClr>
                </a:solidFill>
                <a:latin typeface="Sylfaen" pitchFamily="18" charset="0"/>
                <a:cs typeface="Rod" pitchFamily="49" charset="-79"/>
              </a:rPr>
              <a:t>Задача участника придумать свое окончание фразы «Никто, кроме моего смартфона, не знает, что я</a:t>
            </a:r>
            <a:r>
              <a:rPr lang="ru-RU" sz="2400" b="1" dirty="0" smtClean="0">
                <a:solidFill>
                  <a:schemeClr val="accent1">
                    <a:lumMod val="50000"/>
                  </a:schemeClr>
                </a:solidFill>
                <a:latin typeface="Sylfaen" pitchFamily="18" charset="0"/>
                <a:cs typeface="Rod" pitchFamily="49" charset="-79"/>
              </a:rPr>
              <a:t>...»</a:t>
            </a:r>
            <a:endParaRPr lang="ru-RU" sz="2400" b="1" dirty="0">
              <a:solidFill>
                <a:schemeClr val="accent1">
                  <a:lumMod val="50000"/>
                </a:schemeClr>
              </a:solidFill>
              <a:latin typeface="Sylfaen" pitchFamily="18" charset="0"/>
              <a:cs typeface="Rod" pitchFamily="49" charset="-79"/>
            </a:endParaRPr>
          </a:p>
        </p:txBody>
      </p:sp>
      <p:sp>
        <p:nvSpPr>
          <p:cNvPr id="10" name="Прямоугольник 9"/>
          <p:cNvSpPr/>
          <p:nvPr/>
        </p:nvSpPr>
        <p:spPr>
          <a:xfrm>
            <a:off x="395536" y="4149080"/>
            <a:ext cx="8424936" cy="1569660"/>
          </a:xfrm>
          <a:prstGeom prst="rect">
            <a:avLst/>
          </a:prstGeom>
        </p:spPr>
        <p:txBody>
          <a:bodyPr wrap="square">
            <a:spAutoFit/>
          </a:bodyPr>
          <a:lstStyle/>
          <a:p>
            <a:r>
              <a:rPr lang="ru-RU" sz="2400" b="1" dirty="0" smtClean="0">
                <a:solidFill>
                  <a:schemeClr val="accent1">
                    <a:lumMod val="50000"/>
                  </a:schemeClr>
                </a:solidFill>
                <a:latin typeface="Sylfaen" pitchFamily="18" charset="0"/>
                <a:cs typeface="Rod" pitchFamily="49" charset="-79"/>
              </a:rPr>
              <a:t>       и </a:t>
            </a:r>
            <a:r>
              <a:rPr lang="ru-RU" sz="2400" b="1" dirty="0">
                <a:solidFill>
                  <a:schemeClr val="accent1">
                    <a:lumMod val="50000"/>
                  </a:schemeClr>
                </a:solidFill>
                <a:latin typeface="Sylfaen" pitchFamily="18" charset="0"/>
                <a:cs typeface="Rod" pitchFamily="49" charset="-79"/>
              </a:rPr>
              <a:t>передать мяч следующему игроку. </a:t>
            </a:r>
            <a:endParaRPr lang="ru-RU" sz="2400" b="1" dirty="0" smtClean="0">
              <a:solidFill>
                <a:schemeClr val="accent1">
                  <a:lumMod val="50000"/>
                </a:schemeClr>
              </a:solidFill>
              <a:latin typeface="Sylfaen" pitchFamily="18" charset="0"/>
              <a:cs typeface="Rod" pitchFamily="49" charset="-79"/>
            </a:endParaRPr>
          </a:p>
          <a:p>
            <a:endParaRPr lang="ru-RU" sz="2400" b="1" dirty="0" smtClean="0">
              <a:solidFill>
                <a:schemeClr val="accent1">
                  <a:lumMod val="50000"/>
                </a:schemeClr>
              </a:solidFill>
              <a:latin typeface="Sylfaen" pitchFamily="18" charset="0"/>
              <a:cs typeface="Rod" pitchFamily="49" charset="-79"/>
            </a:endParaRPr>
          </a:p>
          <a:p>
            <a:r>
              <a:rPr lang="ru-RU" sz="2400" b="1" dirty="0" smtClean="0">
                <a:solidFill>
                  <a:schemeClr val="accent1">
                    <a:lumMod val="50000"/>
                  </a:schemeClr>
                </a:solidFill>
                <a:latin typeface="Sylfaen" pitchFamily="18" charset="0"/>
                <a:cs typeface="Rod" pitchFamily="49" charset="-79"/>
              </a:rPr>
              <a:t>	Игра </a:t>
            </a:r>
            <a:r>
              <a:rPr lang="ru-RU" sz="2400" b="1" dirty="0">
                <a:solidFill>
                  <a:schemeClr val="accent1">
                    <a:lumMod val="50000"/>
                  </a:schemeClr>
                </a:solidFill>
                <a:latin typeface="Sylfaen" pitchFamily="18" charset="0"/>
                <a:cs typeface="Rod" pitchFamily="49" charset="-79"/>
              </a:rPr>
              <a:t>продолжается до тех пор, пока все учащиеся не </a:t>
            </a:r>
            <a:r>
              <a:rPr lang="ru-RU" sz="2400" b="1" dirty="0" smtClean="0">
                <a:solidFill>
                  <a:schemeClr val="accent1">
                    <a:lumMod val="50000"/>
                  </a:schemeClr>
                </a:solidFill>
                <a:latin typeface="Sylfaen" pitchFamily="18" charset="0"/>
                <a:cs typeface="Rod" pitchFamily="49" charset="-79"/>
              </a:rPr>
              <a:t>	скажут свой </a:t>
            </a:r>
            <a:r>
              <a:rPr lang="ru-RU" sz="2400" b="1" dirty="0">
                <a:solidFill>
                  <a:schemeClr val="accent1">
                    <a:lumMod val="50000"/>
                  </a:schemeClr>
                </a:solidFill>
                <a:latin typeface="Sylfaen" pitchFamily="18" charset="0"/>
                <a:cs typeface="Rod" pitchFamily="49" charset="-79"/>
              </a:rPr>
              <a:t>вариант ответа.</a:t>
            </a:r>
          </a:p>
        </p:txBody>
      </p:sp>
      <p:sp>
        <p:nvSpPr>
          <p:cNvPr id="11" name="TextBox 10"/>
          <p:cNvSpPr txBox="1"/>
          <p:nvPr/>
        </p:nvSpPr>
        <p:spPr>
          <a:xfrm>
            <a:off x="3087012" y="2627620"/>
            <a:ext cx="2565108" cy="369332"/>
          </a:xfrm>
          <a:prstGeom prst="rect">
            <a:avLst/>
          </a:prstGeom>
          <a:noFill/>
        </p:spPr>
        <p:txBody>
          <a:bodyPr wrap="square" rtlCol="0">
            <a:spAutoFit/>
          </a:bodyPr>
          <a:lstStyle/>
          <a:p>
            <a:r>
              <a:rPr lang="ru-RU" dirty="0" smtClean="0">
                <a:solidFill>
                  <a:schemeClr val="accent2">
                    <a:lumMod val="50000"/>
                  </a:schemeClr>
                </a:solidFill>
              </a:rPr>
              <a:t>«- </a:t>
            </a:r>
            <a:r>
              <a:rPr lang="ru-RU" b="1" dirty="0" smtClean="0">
                <a:solidFill>
                  <a:schemeClr val="accent2">
                    <a:lumMod val="50000"/>
                  </a:schemeClr>
                </a:solidFill>
                <a:latin typeface="Sylfaen" pitchFamily="18" charset="0"/>
                <a:cs typeface="Rod" pitchFamily="49" charset="-79"/>
              </a:rPr>
              <a:t>ходил</a:t>
            </a:r>
            <a:r>
              <a:rPr lang="ru-RU" dirty="0" smtClean="0">
                <a:solidFill>
                  <a:schemeClr val="accent2">
                    <a:lumMod val="50000"/>
                  </a:schemeClr>
                </a:solidFill>
              </a:rPr>
              <a:t> </a:t>
            </a:r>
            <a:r>
              <a:rPr lang="ru-RU" b="1" dirty="0">
                <a:solidFill>
                  <a:schemeClr val="accent2">
                    <a:lumMod val="50000"/>
                  </a:schemeClr>
                </a:solidFill>
                <a:latin typeface="Sylfaen" pitchFamily="18" charset="0"/>
                <a:cs typeface="Rod" pitchFamily="49" charset="-79"/>
              </a:rPr>
              <a:t>в </a:t>
            </a:r>
            <a:r>
              <a:rPr lang="ru-RU" b="1" dirty="0" smtClean="0">
                <a:solidFill>
                  <a:schemeClr val="accent2">
                    <a:lumMod val="50000"/>
                  </a:schemeClr>
                </a:solidFill>
                <a:latin typeface="Sylfaen" pitchFamily="18" charset="0"/>
                <a:cs typeface="Rod" pitchFamily="49" charset="-79"/>
              </a:rPr>
              <a:t>кино»! </a:t>
            </a:r>
            <a:endParaRPr lang="ru-RU" b="1" dirty="0">
              <a:solidFill>
                <a:schemeClr val="accent2">
                  <a:lumMod val="50000"/>
                </a:schemeClr>
              </a:solidFill>
              <a:latin typeface="Sylfaen" pitchFamily="18" charset="0"/>
              <a:cs typeface="Rod" pitchFamily="49" charset="-79"/>
            </a:endParaRPr>
          </a:p>
        </p:txBody>
      </p:sp>
    </p:spTree>
    <p:extLst>
      <p:ext uri="{BB962C8B-B14F-4D97-AF65-F5344CB8AC3E}">
        <p14:creationId xmlns:p14="http://schemas.microsoft.com/office/powerpoint/2010/main" val="406745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3-tub-ru.yandex.net/i?id=d57daeab69323180ee3e62871d2bbe2b-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804" y="2482987"/>
            <a:ext cx="3744416" cy="317826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a:spLocks noGrp="1"/>
          </p:cNvSpPr>
          <p:nvPr>
            <p:ph type="title"/>
          </p:nvPr>
        </p:nvSpPr>
        <p:spPr>
          <a:xfrm>
            <a:off x="485316" y="476672"/>
            <a:ext cx="8191140" cy="1054250"/>
          </a:xfrm>
        </p:spPr>
        <p:txBody>
          <a:bodyPr/>
          <a:lstStyle/>
          <a:p>
            <a:r>
              <a:rPr lang="ru-RU" sz="3000" b="1" dirty="0" smtClean="0"/>
              <a:t>Возможные </a:t>
            </a:r>
            <a:r>
              <a:rPr lang="ru-RU" sz="3000" b="1" dirty="0"/>
              <a:t>варианты ответов: </a:t>
            </a:r>
            <a:r>
              <a:rPr lang="ru-RU" sz="3000" b="1" dirty="0" smtClean="0"/>
              <a:t/>
            </a:r>
            <a:br>
              <a:rPr lang="ru-RU" sz="3000" b="1" dirty="0" smtClean="0"/>
            </a:br>
            <a:r>
              <a:rPr lang="ru-RU" sz="2700" b="1" dirty="0" smtClean="0"/>
              <a:t>«</a:t>
            </a:r>
            <a:r>
              <a:rPr lang="ru-RU" sz="2700" b="1" dirty="0"/>
              <a:t>Никто, кроме моего смартфона, не знает, что я</a:t>
            </a:r>
            <a:r>
              <a:rPr lang="ru-RU" sz="2700" b="1" dirty="0" smtClean="0"/>
              <a:t>...»</a:t>
            </a:r>
            <a:endParaRPr lang="ru-RU" sz="2700" b="1" dirty="0"/>
          </a:p>
        </p:txBody>
      </p:sp>
      <p:sp>
        <p:nvSpPr>
          <p:cNvPr id="4" name="Прямоугольник 3"/>
          <p:cNvSpPr/>
          <p:nvPr/>
        </p:nvSpPr>
        <p:spPr>
          <a:xfrm>
            <a:off x="5004048" y="2125305"/>
            <a:ext cx="2399097" cy="1015663"/>
          </a:xfrm>
          <a:prstGeom prst="rect">
            <a:avLst/>
          </a:prstGeom>
        </p:spPr>
        <p:txBody>
          <a:bodyPr wrap="square">
            <a:spAutoFit/>
          </a:bodyPr>
          <a:lstStyle/>
          <a:p>
            <a:pPr algn="r"/>
            <a:r>
              <a:rPr lang="ru-RU" sz="2000" b="1" i="1" dirty="0">
                <a:solidFill>
                  <a:schemeClr val="accent1">
                    <a:lumMod val="50000"/>
                  </a:schemeClr>
                </a:solidFill>
                <a:latin typeface="Sylfaen" pitchFamily="18" charset="0"/>
                <a:cs typeface="Rod" pitchFamily="49" charset="-79"/>
              </a:rPr>
              <a:t>выиграл в онлайн-шахматы 90 партий из 100</a:t>
            </a:r>
          </a:p>
        </p:txBody>
      </p:sp>
      <p:sp>
        <p:nvSpPr>
          <p:cNvPr id="5" name="Прямоугольник 4"/>
          <p:cNvSpPr/>
          <p:nvPr/>
        </p:nvSpPr>
        <p:spPr>
          <a:xfrm>
            <a:off x="971600" y="2482987"/>
            <a:ext cx="2304256" cy="1015663"/>
          </a:xfrm>
          <a:prstGeom prst="rect">
            <a:avLst/>
          </a:prstGeom>
        </p:spPr>
        <p:txBody>
          <a:bodyPr wrap="square">
            <a:spAutoFit/>
          </a:bodyPr>
          <a:lstStyle/>
          <a:p>
            <a:r>
              <a:rPr lang="ru-RU" sz="2000" b="1" i="1" dirty="0">
                <a:solidFill>
                  <a:schemeClr val="accent1">
                    <a:lumMod val="50000"/>
                  </a:schemeClr>
                </a:solidFill>
                <a:latin typeface="Sylfaen" pitchFamily="18" charset="0"/>
                <a:cs typeface="Rod" pitchFamily="49" charset="-79"/>
              </a:rPr>
              <a:t>переписываюсь </a:t>
            </a:r>
            <a:endParaRPr lang="ru-RU" sz="2000" b="1" i="1" dirty="0" smtClean="0">
              <a:solidFill>
                <a:schemeClr val="accent1">
                  <a:lumMod val="50000"/>
                </a:schemeClr>
              </a:solidFill>
              <a:latin typeface="Sylfaen" pitchFamily="18" charset="0"/>
              <a:cs typeface="Rod" pitchFamily="49" charset="-79"/>
            </a:endParaRPr>
          </a:p>
          <a:p>
            <a:r>
              <a:rPr lang="ru-RU" sz="2000" b="1" i="1" dirty="0" smtClean="0">
                <a:solidFill>
                  <a:schemeClr val="accent1">
                    <a:lumMod val="50000"/>
                  </a:schemeClr>
                </a:solidFill>
                <a:latin typeface="Sylfaen" pitchFamily="18" charset="0"/>
                <a:cs typeface="Rod" pitchFamily="49" charset="-79"/>
              </a:rPr>
              <a:t>с </a:t>
            </a:r>
            <a:r>
              <a:rPr lang="ru-RU" sz="2000" b="1" i="1" dirty="0">
                <a:solidFill>
                  <a:schemeClr val="accent1">
                    <a:lumMod val="50000"/>
                  </a:schemeClr>
                </a:solidFill>
                <a:latin typeface="Sylfaen" pitchFamily="18" charset="0"/>
                <a:cs typeface="Rod" pitchFamily="49" charset="-79"/>
              </a:rPr>
              <a:t>другом </a:t>
            </a:r>
            <a:endParaRPr lang="ru-RU" sz="2000" b="1" i="1" dirty="0" smtClean="0">
              <a:solidFill>
                <a:schemeClr val="accent1">
                  <a:lumMod val="50000"/>
                </a:schemeClr>
              </a:solidFill>
              <a:latin typeface="Sylfaen" pitchFamily="18" charset="0"/>
              <a:cs typeface="Rod" pitchFamily="49" charset="-79"/>
            </a:endParaRPr>
          </a:p>
          <a:p>
            <a:r>
              <a:rPr lang="ru-RU" sz="2000" b="1" i="1" dirty="0" smtClean="0">
                <a:solidFill>
                  <a:schemeClr val="accent1">
                    <a:lumMod val="50000"/>
                  </a:schemeClr>
                </a:solidFill>
                <a:latin typeface="Sylfaen" pitchFamily="18" charset="0"/>
                <a:cs typeface="Rod" pitchFamily="49" charset="-79"/>
              </a:rPr>
              <a:t>из </a:t>
            </a:r>
            <a:r>
              <a:rPr lang="ru-RU" sz="2000" b="1" i="1" dirty="0">
                <a:solidFill>
                  <a:schemeClr val="accent1">
                    <a:lumMod val="50000"/>
                  </a:schemeClr>
                </a:solidFill>
                <a:latin typeface="Sylfaen" pitchFamily="18" charset="0"/>
                <a:cs typeface="Rod" pitchFamily="49" charset="-79"/>
              </a:rPr>
              <a:t>Люксембурга</a:t>
            </a:r>
          </a:p>
        </p:txBody>
      </p:sp>
      <p:sp>
        <p:nvSpPr>
          <p:cNvPr id="6" name="Прямоугольник 5"/>
          <p:cNvSpPr/>
          <p:nvPr/>
        </p:nvSpPr>
        <p:spPr>
          <a:xfrm>
            <a:off x="2555776" y="5517232"/>
            <a:ext cx="4841609" cy="400110"/>
          </a:xfrm>
          <a:prstGeom prst="rect">
            <a:avLst/>
          </a:prstGeom>
        </p:spPr>
        <p:txBody>
          <a:bodyPr wrap="square">
            <a:spAutoFit/>
          </a:bodyPr>
          <a:lstStyle/>
          <a:p>
            <a:r>
              <a:rPr lang="ru-RU" sz="2000" b="1" i="1" dirty="0">
                <a:solidFill>
                  <a:schemeClr val="accent1">
                    <a:lumMod val="50000"/>
                  </a:schemeClr>
                </a:solidFill>
                <a:latin typeface="Sylfaen" pitchFamily="18" charset="0"/>
                <a:cs typeface="Rod" pitchFamily="49" charset="-79"/>
              </a:rPr>
              <a:t>пробежал в прошлое воскресенье 25 км.</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m2-tub-ru.yandex.net/i?id=256b4cde4ae8e15be1203518278fe489&amp;n=33&amp;h=215&amp;w=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11425"/>
            <a:ext cx="3744416"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688490" y="148725"/>
            <a:ext cx="7756263" cy="1054250"/>
          </a:xfrm>
        </p:spPr>
        <p:txBody>
          <a:bodyPr/>
          <a:lstStyle/>
          <a:p>
            <a:r>
              <a:rPr lang="ru-RU" sz="2000" b="1" i="1" dirty="0"/>
              <a:t>Урок </a:t>
            </a:r>
            <a:r>
              <a:rPr lang="ru-RU" sz="2000" b="1" dirty="0"/>
              <a:t>№ 9</a:t>
            </a:r>
            <a:br>
              <a:rPr lang="ru-RU" sz="2000" b="1" dirty="0"/>
            </a:br>
            <a:r>
              <a:rPr lang="ru-RU" sz="2800" b="1" dirty="0"/>
              <a:t>ЧТО МОЙ СМАРТФОН ЗНАЕТ ОБО МНЕ?</a:t>
            </a:r>
            <a:endParaRPr lang="ru-RU" sz="2800" dirty="0"/>
          </a:p>
        </p:txBody>
      </p:sp>
      <p:sp>
        <p:nvSpPr>
          <p:cNvPr id="4" name="Объект 1"/>
          <p:cNvSpPr>
            <a:spLocks noGrp="1"/>
          </p:cNvSpPr>
          <p:nvPr>
            <p:ph idx="1"/>
          </p:nvPr>
        </p:nvSpPr>
        <p:spPr>
          <a:xfrm>
            <a:off x="395536" y="1711425"/>
            <a:ext cx="8496943" cy="3877815"/>
          </a:xfrm>
        </p:spPr>
        <p:txBody>
          <a:bodyPr>
            <a:noAutofit/>
          </a:bodyPr>
          <a:lstStyle/>
          <a:p>
            <a:r>
              <a:rPr lang="ru-RU" sz="3400" b="1" dirty="0" smtClean="0">
                <a:solidFill>
                  <a:schemeClr val="accent1">
                    <a:lumMod val="50000"/>
                  </a:schemeClr>
                </a:solidFill>
                <a:latin typeface="Sylfaen" pitchFamily="18" charset="0"/>
                <a:cs typeface="Rod" pitchFamily="49" charset="-79"/>
              </a:rPr>
              <a:t>Обсуждение:</a:t>
            </a:r>
          </a:p>
          <a:p>
            <a:pPr marL="0" indent="0">
              <a:buNone/>
            </a:pPr>
            <a:r>
              <a:rPr lang="ru-RU" b="1" dirty="0" smtClean="0">
                <a:solidFill>
                  <a:schemeClr val="accent1">
                    <a:lumMod val="50000"/>
                  </a:schemeClr>
                </a:solidFill>
                <a:latin typeface="Sylfaen" pitchFamily="18" charset="0"/>
                <a:cs typeface="Rod" pitchFamily="49" charset="-79"/>
              </a:rPr>
              <a:t>			</a:t>
            </a:r>
          </a:p>
          <a:p>
            <a:pPr marL="0" indent="0">
              <a:buNone/>
            </a:pPr>
            <a:endParaRPr lang="ru-RU" b="1" dirty="0">
              <a:solidFill>
                <a:schemeClr val="accent1">
                  <a:lumMod val="50000"/>
                </a:schemeClr>
              </a:solidFill>
              <a:latin typeface="Sylfaen" pitchFamily="18" charset="0"/>
              <a:cs typeface="Rod" pitchFamily="49" charset="-79"/>
            </a:endParaRPr>
          </a:p>
          <a:p>
            <a:pPr marL="0" indent="0">
              <a:buNone/>
            </a:pPr>
            <a:r>
              <a:rPr lang="ru-RU" sz="2600" dirty="0" smtClean="0">
                <a:solidFill>
                  <a:schemeClr val="accent1">
                    <a:lumMod val="50000"/>
                  </a:schemeClr>
                </a:solidFill>
                <a:latin typeface="Sylfaen" pitchFamily="18" charset="0"/>
                <a:cs typeface="Rod" pitchFamily="49" charset="-79"/>
              </a:rPr>
              <a:t>•• </a:t>
            </a:r>
            <a:r>
              <a:rPr lang="ru-RU" sz="2600" dirty="0">
                <a:solidFill>
                  <a:schemeClr val="accent1">
                    <a:lumMod val="50000"/>
                  </a:schemeClr>
                </a:solidFill>
                <a:latin typeface="Sylfaen" pitchFamily="18" charset="0"/>
                <a:cs typeface="Rod" pitchFamily="49" charset="-79"/>
              </a:rPr>
              <a:t>Легким или сложным показалось вам это упражнение</a:t>
            </a:r>
            <a:r>
              <a:rPr lang="ru-RU" sz="2600" dirty="0" smtClean="0">
                <a:solidFill>
                  <a:schemeClr val="accent1">
                    <a:lumMod val="50000"/>
                  </a:schemeClr>
                </a:solidFill>
                <a:latin typeface="Sylfaen" pitchFamily="18" charset="0"/>
                <a:cs typeface="Rod" pitchFamily="49" charset="-79"/>
              </a:rPr>
              <a:t>? Почему</a:t>
            </a:r>
            <a:r>
              <a:rPr lang="ru-RU" sz="2600" dirty="0">
                <a:solidFill>
                  <a:schemeClr val="accent1">
                    <a:lumMod val="50000"/>
                  </a:schemeClr>
                </a:solidFill>
                <a:latin typeface="Sylfaen" pitchFamily="18" charset="0"/>
                <a:cs typeface="Rod" pitchFamily="49" charset="-79"/>
              </a:rPr>
              <a:t>?</a:t>
            </a:r>
          </a:p>
          <a:p>
            <a:pPr marL="0" indent="0">
              <a:buNone/>
            </a:pPr>
            <a:r>
              <a:rPr lang="ru-RU" sz="2600" dirty="0">
                <a:solidFill>
                  <a:schemeClr val="accent1">
                    <a:lumMod val="50000"/>
                  </a:schemeClr>
                </a:solidFill>
                <a:latin typeface="Sylfaen" pitchFamily="18" charset="0"/>
                <a:cs typeface="Rod" pitchFamily="49" charset="-79"/>
              </a:rPr>
              <a:t>•• Какой из вариантов фразы показался самым </a:t>
            </a:r>
            <a:r>
              <a:rPr lang="ru-RU" sz="2600" dirty="0" smtClean="0">
                <a:solidFill>
                  <a:schemeClr val="accent1">
                    <a:lumMod val="50000"/>
                  </a:schemeClr>
                </a:solidFill>
                <a:latin typeface="Sylfaen" pitchFamily="18" charset="0"/>
                <a:cs typeface="Rod" pitchFamily="49" charset="-79"/>
              </a:rPr>
              <a:t>необычным или </a:t>
            </a:r>
            <a:r>
              <a:rPr lang="ru-RU" sz="2600" dirty="0">
                <a:solidFill>
                  <a:schemeClr val="accent1">
                    <a:lumMod val="50000"/>
                  </a:schemeClr>
                </a:solidFill>
                <a:latin typeface="Sylfaen" pitchFamily="18" charset="0"/>
                <a:cs typeface="Rod" pitchFamily="49" charset="-79"/>
              </a:rPr>
              <a:t>запомнился больше всего? Почему?</a:t>
            </a:r>
          </a:p>
          <a:p>
            <a:pPr marL="0" indent="0">
              <a:buNone/>
            </a:pPr>
            <a:r>
              <a:rPr lang="ru-RU" sz="2600" dirty="0">
                <a:solidFill>
                  <a:schemeClr val="accent1">
                    <a:lumMod val="50000"/>
                  </a:schemeClr>
                </a:solidFill>
                <a:latin typeface="Sylfaen" pitchFamily="18" charset="0"/>
                <a:cs typeface="Rod" pitchFamily="49" charset="-79"/>
              </a:rPr>
              <a:t>•• Как по-вашему, то, что наши смартфоны так много знают о нас - хорошо или плохо? Почему?</a:t>
            </a:r>
          </a:p>
        </p:txBody>
      </p:sp>
      <p:pic>
        <p:nvPicPr>
          <p:cNvPr id="5" name="Picture 2" descr="http://forumsmile.ru/u/6/0/9/60985aeb351793cbedead47621b24d2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89420" y="2401417"/>
            <a:ext cx="1990492" cy="66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3"/>
          <p:cNvSpPr>
            <a:spLocks noGrp="1"/>
          </p:cNvSpPr>
          <p:nvPr>
            <p:ph idx="1"/>
          </p:nvPr>
        </p:nvSpPr>
        <p:spPr>
          <a:xfrm>
            <a:off x="699247" y="2154863"/>
            <a:ext cx="7745505" cy="3877815"/>
          </a:xfrm>
        </p:spPr>
        <p:txBody>
          <a:bodyPr>
            <a:normAutofit fontScale="85000" lnSpcReduction="20000"/>
          </a:bodyPr>
          <a:lstStyle/>
          <a:p>
            <a:pPr algn="just"/>
            <a:r>
              <a:rPr lang="ru-RU" b="1" dirty="0">
                <a:solidFill>
                  <a:schemeClr val="accent1">
                    <a:lumMod val="50000"/>
                  </a:schemeClr>
                </a:solidFill>
                <a:latin typeface="Sylfaen" pitchFamily="18" charset="0"/>
                <a:cs typeface="Rod" pitchFamily="49" charset="-79"/>
              </a:rPr>
              <a:t>Задача:</a:t>
            </a:r>
            <a:r>
              <a:rPr lang="ru-RU" dirty="0">
                <a:solidFill>
                  <a:schemeClr val="accent1">
                    <a:lumMod val="50000"/>
                  </a:schemeClr>
                </a:solidFill>
                <a:latin typeface="Sylfaen" pitchFamily="18" charset="0"/>
                <a:cs typeface="Rod" pitchFamily="49" charset="-79"/>
              </a:rPr>
              <a:t> помочь учащимся осознать, каким образом персональные данные попадают в смартфоны и другие «умные» устройства</a:t>
            </a:r>
            <a:r>
              <a:rPr lang="ru-RU" dirty="0" smtClean="0">
                <a:solidFill>
                  <a:schemeClr val="accent1">
                    <a:lumMod val="50000"/>
                  </a:schemeClr>
                </a:solidFill>
                <a:latin typeface="Sylfaen" pitchFamily="18" charset="0"/>
                <a:cs typeface="Rod" pitchFamily="49" charset="-79"/>
              </a:rPr>
              <a:t>.</a:t>
            </a:r>
          </a:p>
          <a:p>
            <a:pPr marL="0" indent="0" algn="just">
              <a:buNone/>
            </a:pPr>
            <a:endParaRPr lang="ru-RU" dirty="0">
              <a:solidFill>
                <a:schemeClr val="accent1">
                  <a:lumMod val="50000"/>
                </a:schemeClr>
              </a:solidFill>
              <a:latin typeface="Sylfaen" pitchFamily="18" charset="0"/>
              <a:cs typeface="Rod" pitchFamily="49" charset="-79"/>
            </a:endParaRPr>
          </a:p>
          <a:p>
            <a:r>
              <a:rPr lang="ru-RU" dirty="0">
                <a:solidFill>
                  <a:schemeClr val="accent1">
                    <a:lumMod val="50000"/>
                  </a:schemeClr>
                </a:solidFill>
                <a:latin typeface="Sylfaen" pitchFamily="18" charset="0"/>
                <a:cs typeface="Rod" pitchFamily="49" charset="-79"/>
              </a:rPr>
              <a:t>Для лучшего понимания устройства «умных» вещей и того, какую личную информацию они знают о нас, ведущий предлагает учащимся разделиться на пять микро групп и выполнить следующее упражнение. Каждая группа получает карточку с описанием «умной» </a:t>
            </a:r>
            <a:r>
              <a:rPr lang="ru-RU" dirty="0" smtClean="0">
                <a:solidFill>
                  <a:schemeClr val="accent1">
                    <a:lumMod val="50000"/>
                  </a:schemeClr>
                </a:solidFill>
                <a:latin typeface="Sylfaen" pitchFamily="18" charset="0"/>
                <a:cs typeface="Rod" pitchFamily="49" charset="-79"/>
              </a:rPr>
              <a:t>вещи (см</a:t>
            </a:r>
            <a:r>
              <a:rPr lang="ru-RU" dirty="0">
                <a:solidFill>
                  <a:schemeClr val="accent1">
                    <a:lumMod val="50000"/>
                  </a:schemeClr>
                </a:solidFill>
                <a:latin typeface="Sylfaen" pitchFamily="18" charset="0"/>
                <a:cs typeface="Rod" pitchFamily="49" charset="-79"/>
              </a:rPr>
              <a:t>. </a:t>
            </a:r>
            <a:r>
              <a:rPr lang="ru-RU" dirty="0" smtClean="0">
                <a:solidFill>
                  <a:schemeClr val="accent1">
                    <a:lumMod val="50000"/>
                  </a:schemeClr>
                </a:solidFill>
                <a:latin typeface="Sylfaen" pitchFamily="18" charset="0"/>
                <a:cs typeface="Rod" pitchFamily="49" charset="-79"/>
              </a:rPr>
              <a:t>Приложение к уроку).</a:t>
            </a:r>
            <a:endParaRPr lang="ru-RU" dirty="0">
              <a:solidFill>
                <a:schemeClr val="accent1">
                  <a:lumMod val="50000"/>
                </a:schemeClr>
              </a:solidFill>
              <a:latin typeface="Sylfaen" pitchFamily="18" charset="0"/>
              <a:cs typeface="Rod" pitchFamily="49" charset="-79"/>
            </a:endParaRPr>
          </a:p>
        </p:txBody>
      </p:sp>
      <p:sp>
        <p:nvSpPr>
          <p:cNvPr id="3" name="Заголовок 2"/>
          <p:cNvSpPr>
            <a:spLocks noGrp="1"/>
          </p:cNvSpPr>
          <p:nvPr>
            <p:ph type="title"/>
          </p:nvPr>
        </p:nvSpPr>
        <p:spPr>
          <a:xfrm>
            <a:off x="688490" y="476672"/>
            <a:ext cx="7756263" cy="1054250"/>
          </a:xfrm>
        </p:spPr>
        <p:txBody>
          <a:bodyPr/>
          <a:lstStyle/>
          <a:p>
            <a:r>
              <a:rPr lang="ru-RU" sz="2000" b="1" i="1" dirty="0"/>
              <a:t>Урок </a:t>
            </a:r>
            <a:r>
              <a:rPr lang="ru-RU" sz="2000" b="1" dirty="0"/>
              <a:t>№ 9</a:t>
            </a:r>
            <a:br>
              <a:rPr lang="ru-RU" sz="2000" b="1" dirty="0"/>
            </a:br>
            <a:r>
              <a:rPr lang="ru-RU" sz="2800" b="1" dirty="0" smtClean="0"/>
              <a:t>УМНЫЕ ВЕЩИ</a:t>
            </a:r>
            <a:endParaRPr lang="ru-RU" sz="2800" dirty="0"/>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054"/>
          <a:stretch/>
        </p:blipFill>
        <p:spPr bwMode="auto">
          <a:xfrm rot="412647">
            <a:off x="4805483" y="1791607"/>
            <a:ext cx="3681479" cy="29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688490" y="188640"/>
            <a:ext cx="7756263" cy="1054250"/>
          </a:xfrm>
        </p:spPr>
        <p:txBody>
          <a:bodyPr/>
          <a:lstStyle/>
          <a:p>
            <a:r>
              <a:rPr lang="ru-RU" sz="2000" b="1" i="1" dirty="0"/>
              <a:t>Урок </a:t>
            </a:r>
            <a:r>
              <a:rPr lang="ru-RU" sz="2000" b="1" dirty="0"/>
              <a:t>№ 9</a:t>
            </a:r>
            <a:br>
              <a:rPr lang="ru-RU" sz="2000" b="1" dirty="0"/>
            </a:br>
            <a:r>
              <a:rPr lang="ru-RU" sz="2800" b="1" dirty="0"/>
              <a:t>УМНЫЕ ВЕЩИ</a:t>
            </a:r>
            <a:endParaRPr lang="ru-RU" sz="2800" dirty="0"/>
          </a:p>
        </p:txBody>
      </p:sp>
      <p:sp>
        <p:nvSpPr>
          <p:cNvPr id="4" name="Объект 1"/>
          <p:cNvSpPr>
            <a:spLocks noGrp="1"/>
          </p:cNvSpPr>
          <p:nvPr>
            <p:ph idx="1"/>
          </p:nvPr>
        </p:nvSpPr>
        <p:spPr>
          <a:xfrm>
            <a:off x="251520" y="1607325"/>
            <a:ext cx="5904656" cy="1656183"/>
          </a:xfrm>
        </p:spPr>
        <p:txBody>
          <a:bodyPr>
            <a:normAutofit fontScale="77500" lnSpcReduction="20000"/>
          </a:bodyPr>
          <a:lstStyle/>
          <a:p>
            <a:pPr algn="just"/>
            <a:r>
              <a:rPr lang="ru-RU" dirty="0" smtClean="0">
                <a:solidFill>
                  <a:schemeClr val="accent1">
                    <a:lumMod val="50000"/>
                  </a:schemeClr>
                </a:solidFill>
                <a:latin typeface="Sylfaen" pitchFamily="18" charset="0"/>
                <a:cs typeface="Rod" pitchFamily="49" charset="-79"/>
              </a:rPr>
              <a:t> Задача </a:t>
            </a:r>
            <a:r>
              <a:rPr lang="ru-RU" dirty="0">
                <a:solidFill>
                  <a:schemeClr val="accent1">
                    <a:lumMod val="50000"/>
                  </a:schemeClr>
                </a:solidFill>
                <a:latin typeface="Sylfaen" pitchFamily="18" charset="0"/>
                <a:cs typeface="Rod" pitchFamily="49" charset="-79"/>
              </a:rPr>
              <a:t>детей внимательно изучить описание устройства и высказать предположение, какие персональные данные о пользователе оно может собирать</a:t>
            </a:r>
            <a:r>
              <a:rPr lang="ru-RU" dirty="0" smtClean="0">
                <a:solidFill>
                  <a:schemeClr val="accent1">
                    <a:lumMod val="50000"/>
                  </a:schemeClr>
                </a:solidFill>
                <a:latin typeface="Sylfaen" pitchFamily="18" charset="0"/>
                <a:cs typeface="Rod" pitchFamily="49" charset="-79"/>
              </a:rPr>
              <a:t>.</a:t>
            </a:r>
          </a:p>
        </p:txBody>
      </p:sp>
      <p:sp>
        <p:nvSpPr>
          <p:cNvPr id="5" name="Прямоугольник 4"/>
          <p:cNvSpPr/>
          <p:nvPr/>
        </p:nvSpPr>
        <p:spPr>
          <a:xfrm>
            <a:off x="323528" y="4343628"/>
            <a:ext cx="8640960" cy="1862048"/>
          </a:xfrm>
          <a:prstGeom prst="rect">
            <a:avLst/>
          </a:prstGeom>
        </p:spPr>
        <p:txBody>
          <a:bodyPr wrap="square">
            <a:spAutoFit/>
          </a:bodyPr>
          <a:lstStyle/>
          <a:p>
            <a:pPr algn="just"/>
            <a:r>
              <a:rPr lang="ru-RU" sz="2300" dirty="0" smtClean="0">
                <a:solidFill>
                  <a:schemeClr val="accent1">
                    <a:lumMod val="50000"/>
                  </a:schemeClr>
                </a:solidFill>
                <a:latin typeface="Sylfaen" pitchFamily="18" charset="0"/>
                <a:cs typeface="Rod" pitchFamily="49" charset="-79"/>
              </a:rPr>
              <a:t>а ведущий </a:t>
            </a:r>
            <a:r>
              <a:rPr lang="ru-RU" sz="2300" dirty="0">
                <a:solidFill>
                  <a:schemeClr val="accent1">
                    <a:lumMod val="50000"/>
                  </a:schemeClr>
                </a:solidFill>
                <a:latin typeface="Sylfaen" pitchFamily="18" charset="0"/>
                <a:cs typeface="Rod" pitchFamily="49" charset="-79"/>
              </a:rPr>
              <a:t>корректирует ответы в соответствии с ключами к упражнению, например, «умное одеяло» состояние здоровья, режим дня, температурные предпочтения «умный браслет»  состояние здоровья, образ жизни, режим дня, перемещения в пространстве, контакты. (см. приложение к уроку).</a:t>
            </a:r>
          </a:p>
        </p:txBody>
      </p:sp>
      <p:sp>
        <p:nvSpPr>
          <p:cNvPr id="6" name="Прямоугольник 5"/>
          <p:cNvSpPr/>
          <p:nvPr/>
        </p:nvSpPr>
        <p:spPr>
          <a:xfrm>
            <a:off x="827584" y="3191500"/>
            <a:ext cx="4536504" cy="1169551"/>
          </a:xfrm>
          <a:prstGeom prst="rect">
            <a:avLst/>
          </a:prstGeom>
        </p:spPr>
        <p:txBody>
          <a:bodyPr wrap="square">
            <a:spAutoFit/>
          </a:bodyPr>
          <a:lstStyle/>
          <a:p>
            <a:pPr lvl="0" algn="just">
              <a:spcBef>
                <a:spcPct val="20000"/>
              </a:spcBef>
              <a:buClr>
                <a:srgbClr val="873624"/>
              </a:buClr>
            </a:pPr>
            <a:r>
              <a:rPr lang="ru-RU" sz="2400" dirty="0">
                <a:solidFill>
                  <a:srgbClr val="873624">
                    <a:lumMod val="50000"/>
                  </a:srgbClr>
                </a:solidFill>
                <a:latin typeface="Sylfaen" pitchFamily="18" charset="0"/>
                <a:cs typeface="Rod" pitchFamily="49" charset="-79"/>
              </a:rPr>
              <a:t>	</a:t>
            </a:r>
            <a:r>
              <a:rPr lang="ru-RU" sz="2300" dirty="0" smtClean="0">
                <a:solidFill>
                  <a:schemeClr val="accent1">
                    <a:lumMod val="50000"/>
                  </a:schemeClr>
                </a:solidFill>
                <a:latin typeface="Sylfaen" pitchFamily="18" charset="0"/>
                <a:cs typeface="Rod" pitchFamily="49" charset="-79"/>
              </a:rPr>
              <a:t>Когда </a:t>
            </a:r>
            <a:r>
              <a:rPr lang="ru-RU" sz="2300" dirty="0">
                <a:solidFill>
                  <a:schemeClr val="accent1">
                    <a:lumMod val="50000"/>
                  </a:schemeClr>
                </a:solidFill>
                <a:latin typeface="Sylfaen" pitchFamily="18" charset="0"/>
                <a:cs typeface="Rod" pitchFamily="49" charset="-79"/>
              </a:rPr>
              <a:t>задание выполнено, каждая группа озвучивает результаты своей работы, </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90" y="188640"/>
            <a:ext cx="7756263" cy="1054250"/>
          </a:xfrm>
        </p:spPr>
        <p:txBody>
          <a:bodyPr/>
          <a:lstStyle/>
          <a:p>
            <a:r>
              <a:rPr lang="ru-RU" sz="2800" b="1" i="1" dirty="0"/>
              <a:t>Урок № 9</a:t>
            </a:r>
            <a:br>
              <a:rPr lang="ru-RU" sz="2800" b="1" i="1" dirty="0"/>
            </a:br>
            <a:r>
              <a:rPr lang="ru-RU" sz="2800" b="1" i="1" dirty="0"/>
              <a:t>УМНЫЕ ВЕЩИ</a:t>
            </a:r>
          </a:p>
        </p:txBody>
      </p:sp>
      <p:sp>
        <p:nvSpPr>
          <p:cNvPr id="3" name="Объект 3"/>
          <p:cNvSpPr>
            <a:spLocks noGrp="1"/>
          </p:cNvSpPr>
          <p:nvPr>
            <p:ph idx="1"/>
          </p:nvPr>
        </p:nvSpPr>
        <p:spPr>
          <a:xfrm>
            <a:off x="395536" y="1700808"/>
            <a:ext cx="8208912" cy="3877815"/>
          </a:xfrm>
        </p:spPr>
        <p:txBody>
          <a:bodyPr>
            <a:noAutofit/>
          </a:bodyPr>
          <a:lstStyle/>
          <a:p>
            <a:pPr algn="just"/>
            <a:r>
              <a:rPr lang="ru-RU" sz="2300" dirty="0">
                <a:solidFill>
                  <a:schemeClr val="accent1">
                    <a:lumMod val="50000"/>
                  </a:schemeClr>
                </a:solidFill>
                <a:latin typeface="Sylfaen" pitchFamily="18" charset="0"/>
                <a:cs typeface="Rod" pitchFamily="49" charset="-79"/>
              </a:rPr>
              <a:t>В помощь ведущему. «Умные» устройства собирают персональные данные для того, чтобы работать для удобства каждому пользователю. «Умному» одеялу необходимо «знать» температуру тела человека, чтобы обеспечить комфортный сон. «Умным» кроссовкам нужно «знать» маршрут, а также физиологические показатели владельца, чтобы максимально точно рассчитать оптимальную для него нагрузку и программу тренировок.</a:t>
            </a:r>
          </a:p>
        </p:txBody>
      </p:sp>
      <p:sp>
        <p:nvSpPr>
          <p:cNvPr id="4" name="Прямоугольник 3"/>
          <p:cNvSpPr/>
          <p:nvPr/>
        </p:nvSpPr>
        <p:spPr>
          <a:xfrm>
            <a:off x="2483768" y="4869160"/>
            <a:ext cx="6336704" cy="830997"/>
          </a:xfrm>
          <a:prstGeom prst="rect">
            <a:avLst/>
          </a:prstGeom>
        </p:spPr>
        <p:txBody>
          <a:bodyPr wrap="square">
            <a:spAutoFit/>
          </a:bodyPr>
          <a:lstStyle/>
          <a:p>
            <a:r>
              <a:rPr lang="ru-RU" sz="2400" dirty="0">
                <a:solidFill>
                  <a:schemeClr val="accent1">
                    <a:lumMod val="50000"/>
                  </a:schemeClr>
                </a:solidFill>
                <a:latin typeface="Sylfaen" pitchFamily="18" charset="0"/>
                <a:cs typeface="Rod" pitchFamily="49" charset="-79"/>
              </a:rPr>
              <a:t>Таким образом, мы «обмениваем» </a:t>
            </a:r>
            <a:r>
              <a:rPr lang="ru-RU" sz="2400" dirty="0" smtClean="0">
                <a:solidFill>
                  <a:schemeClr val="accent1">
                    <a:lumMod val="50000"/>
                  </a:schemeClr>
                </a:solidFill>
                <a:latin typeface="Sylfaen" pitchFamily="18" charset="0"/>
                <a:cs typeface="Rod" pitchFamily="49" charset="-79"/>
              </a:rPr>
              <a:t>свои персональные данные на </a:t>
            </a:r>
            <a:r>
              <a:rPr lang="ru-RU" sz="2400" dirty="0">
                <a:solidFill>
                  <a:schemeClr val="accent1">
                    <a:lumMod val="50000"/>
                  </a:schemeClr>
                </a:solidFill>
                <a:latin typeface="Sylfaen" pitchFamily="18" charset="0"/>
                <a:cs typeface="Rod" pitchFamily="49" charset="-79"/>
              </a:rPr>
              <a:t>удобство и комфорт</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extLst>
              <a:ext uri="{28A0092B-C50C-407E-A947-70E740481C1C}">
                <a14:useLocalDpi xmlns:a14="http://schemas.microsoft.com/office/drawing/2010/main" val="0"/>
              </a:ext>
            </a:extLst>
          </a:blip>
          <a:srcRect l="42613" b="32239"/>
          <a:stretch/>
        </p:blipFill>
        <p:spPr bwMode="auto">
          <a:xfrm>
            <a:off x="5220072" y="1831434"/>
            <a:ext cx="3403600" cy="3016250"/>
          </a:xfrm>
          <a:prstGeom prst="rect">
            <a:avLst/>
          </a:prstGeom>
          <a:noFill/>
          <a:ln>
            <a:noFill/>
          </a:ln>
          <a:extLst>
            <a:ext uri="{53640926-AAD7-44D8-BBD7-CCE9431645EC}">
              <a14:shadowObscured xmlns:a14="http://schemas.microsoft.com/office/drawing/2010/main"/>
            </a:ext>
          </a:extLst>
        </p:spPr>
      </p:pic>
      <p:sp>
        <p:nvSpPr>
          <p:cNvPr id="3" name="Объект 3"/>
          <p:cNvSpPr>
            <a:spLocks noGrp="1"/>
          </p:cNvSpPr>
          <p:nvPr>
            <p:ph idx="1"/>
          </p:nvPr>
        </p:nvSpPr>
        <p:spPr>
          <a:xfrm>
            <a:off x="699247" y="1700808"/>
            <a:ext cx="4880865" cy="3877815"/>
          </a:xfrm>
        </p:spPr>
        <p:txBody>
          <a:bodyPr>
            <a:normAutofit/>
          </a:bodyPr>
          <a:lstStyle/>
          <a:p>
            <a:r>
              <a:rPr lang="ru-RU" b="1" dirty="0" smtClean="0">
                <a:solidFill>
                  <a:schemeClr val="accent1">
                    <a:lumMod val="50000"/>
                  </a:schemeClr>
                </a:solidFill>
                <a:latin typeface="Sylfaen" pitchFamily="18" charset="0"/>
                <a:cs typeface="Rod" pitchFamily="49" charset="-79"/>
              </a:rPr>
              <a:t>Обсуждение:</a:t>
            </a:r>
          </a:p>
          <a:p>
            <a:pPr marL="0" indent="0">
              <a:buNone/>
            </a:pPr>
            <a:r>
              <a:rPr lang="ru-RU" sz="2800" dirty="0" smtClean="0">
                <a:solidFill>
                  <a:schemeClr val="accent1">
                    <a:lumMod val="50000"/>
                  </a:schemeClr>
                </a:solidFill>
                <a:latin typeface="Sylfaen" pitchFamily="18" charset="0"/>
                <a:cs typeface="Rod" pitchFamily="49" charset="-79"/>
              </a:rPr>
              <a:t>••</a:t>
            </a:r>
            <a:r>
              <a:rPr lang="ru-RU" sz="2800" dirty="0">
                <a:solidFill>
                  <a:schemeClr val="accent1">
                    <a:lumMod val="50000"/>
                  </a:schemeClr>
                </a:solidFill>
                <a:latin typeface="Sylfaen" pitchFamily="18" charset="0"/>
                <a:cs typeface="Rod" pitchFamily="49" charset="-79"/>
              </a:rPr>
              <a:t>Какое из устройств вам больше всего понравилось? Почему</a:t>
            </a:r>
            <a:r>
              <a:rPr lang="ru-RU" sz="2800" dirty="0" smtClean="0">
                <a:solidFill>
                  <a:schemeClr val="accent1">
                    <a:lumMod val="50000"/>
                  </a:schemeClr>
                </a:solidFill>
                <a:latin typeface="Sylfaen" pitchFamily="18" charset="0"/>
                <a:cs typeface="Rod" pitchFamily="49" charset="-79"/>
              </a:rPr>
              <a:t>?</a:t>
            </a:r>
          </a:p>
          <a:p>
            <a:pPr marL="0" indent="0">
              <a:buNone/>
            </a:pPr>
            <a:r>
              <a:rPr lang="ru-RU" sz="2800" dirty="0" smtClean="0">
                <a:solidFill>
                  <a:schemeClr val="accent1">
                    <a:lumMod val="50000"/>
                  </a:schemeClr>
                </a:solidFill>
                <a:latin typeface="Sylfaen" pitchFamily="18" charset="0"/>
                <a:cs typeface="Rod" pitchFamily="49" charset="-79"/>
              </a:rPr>
              <a:t>•• </a:t>
            </a:r>
            <a:r>
              <a:rPr lang="ru-RU" sz="2800" dirty="0">
                <a:solidFill>
                  <a:schemeClr val="accent1">
                    <a:lumMod val="50000"/>
                  </a:schemeClr>
                </a:solidFill>
                <a:latin typeface="Sylfaen" pitchFamily="18" charset="0"/>
                <a:cs typeface="Rod" pitchFamily="49" charset="-79"/>
              </a:rPr>
              <a:t>Зачем «умным» устройствам нужны наши персональные данные</a:t>
            </a:r>
            <a:r>
              <a:rPr lang="ru-RU" sz="2800" dirty="0" smtClean="0">
                <a:solidFill>
                  <a:schemeClr val="accent1">
                    <a:lumMod val="50000"/>
                  </a:schemeClr>
                </a:solidFill>
                <a:latin typeface="Sylfaen" pitchFamily="18" charset="0"/>
                <a:cs typeface="Rod" pitchFamily="49" charset="-79"/>
              </a:rPr>
              <a:t>?</a:t>
            </a:r>
          </a:p>
        </p:txBody>
      </p:sp>
      <p:sp>
        <p:nvSpPr>
          <p:cNvPr id="4" name="Прямоугольник 3"/>
          <p:cNvSpPr/>
          <p:nvPr/>
        </p:nvSpPr>
        <p:spPr>
          <a:xfrm>
            <a:off x="755576" y="5157192"/>
            <a:ext cx="7992888" cy="830997"/>
          </a:xfrm>
          <a:prstGeom prst="rect">
            <a:avLst/>
          </a:prstGeom>
        </p:spPr>
        <p:txBody>
          <a:bodyPr wrap="square">
            <a:spAutoFit/>
          </a:bodyPr>
          <a:lstStyle/>
          <a:p>
            <a:pPr algn="just"/>
            <a:r>
              <a:rPr lang="ru-RU" sz="2400" dirty="0" smtClean="0">
                <a:solidFill>
                  <a:schemeClr val="accent1">
                    <a:lumMod val="50000"/>
                  </a:schemeClr>
                </a:solidFill>
                <a:latin typeface="Sylfaen" pitchFamily="18" charset="0"/>
                <a:cs typeface="Rod" pitchFamily="49" charset="-79"/>
              </a:rPr>
              <a:t>Стоят </a:t>
            </a:r>
            <a:r>
              <a:rPr lang="ru-RU" sz="2400" dirty="0">
                <a:solidFill>
                  <a:schemeClr val="accent1">
                    <a:lumMod val="50000"/>
                  </a:schemeClr>
                </a:solidFill>
                <a:latin typeface="Sylfaen" pitchFamily="18" charset="0"/>
                <a:cs typeface="Rod" pitchFamily="49" charset="-79"/>
              </a:rPr>
              <a:t>ли комфорт и удобство того, чтобы делиться нашими персональными данными? Если да, то почему?</a:t>
            </a:r>
          </a:p>
        </p:txBody>
      </p:sp>
      <p:sp>
        <p:nvSpPr>
          <p:cNvPr id="5" name="Заголовок 1"/>
          <p:cNvSpPr>
            <a:spLocks noGrp="1"/>
          </p:cNvSpPr>
          <p:nvPr>
            <p:ph type="title"/>
          </p:nvPr>
        </p:nvSpPr>
        <p:spPr>
          <a:xfrm>
            <a:off x="688490" y="404664"/>
            <a:ext cx="7756263" cy="1054250"/>
          </a:xfrm>
        </p:spPr>
        <p:txBody>
          <a:bodyPr/>
          <a:lstStyle/>
          <a:p>
            <a:r>
              <a:rPr lang="ru-RU" sz="2800" b="1" i="1" dirty="0"/>
              <a:t>Урок № 9</a:t>
            </a:r>
            <a:br>
              <a:rPr lang="ru-RU" sz="2800" b="1" i="1" dirty="0"/>
            </a:br>
            <a:r>
              <a:rPr lang="ru-RU" sz="2800" b="1" i="1" dirty="0"/>
              <a:t>УМНЫЕ ВЕЩИ</a:t>
            </a:r>
          </a:p>
        </p:txBody>
      </p:sp>
    </p:spTree>
    <p:extLst>
      <p:ext uri="{BB962C8B-B14F-4D97-AF65-F5344CB8AC3E}">
        <p14:creationId xmlns:p14="http://schemas.microsoft.com/office/powerpoint/2010/main" val="2580508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2479</TotalTime>
  <Words>1797</Words>
  <Application>Microsoft Office PowerPoint</Application>
  <PresentationFormat>Экран (4:3)</PresentationFormat>
  <Paragraphs>135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ЧТО МОЙ СМАРТФОН ЗНАЕТ ОБО МНЕ?</vt:lpstr>
      <vt:lpstr>Возможные варианты ответов:  «Никто, кроме моего смартфона, не знает, что я...»</vt:lpstr>
      <vt:lpstr>Урок № 9 ЧТО МОЙ СМАРТФОН ЗНАЕТ ОБО МНЕ?</vt:lpstr>
      <vt:lpstr>Урок № 9 УМНЫЕ ВЕЩИ</vt:lpstr>
      <vt:lpstr>Урок № 9 УМНЫЕ ВЕЩИ</vt:lpstr>
      <vt:lpstr>Урок № 9 УМНЫЕ ВЕЩИ</vt:lpstr>
      <vt:lpstr>Урок № 9 УМНЫЕ ВЕЩИ</vt:lpstr>
      <vt:lpstr>Урок № 9 ЛАБОРАТОРИЯ МОБИЛЬНЫХ ПРИЛОЖЕНИЙ</vt:lpstr>
      <vt:lpstr>Урок № 9 ЛАБОРАТОРИЯ МОБИЛЬНЫХ ПРИЛОЖЕНИЙ</vt:lpstr>
      <vt:lpstr>Урок № 9 ЛАБОРАТОРИЯ МОБИЛЬНЫХ ПРИЛОЖЕНИЙ</vt:lpstr>
      <vt:lpstr>Урок № 9 ЛАБОРАТОРИЯ МОБИЛЬНЫХ ПРИЛОЖЕНИЙ</vt:lpstr>
      <vt:lpstr>Урок № 9 Защищают ли мессенджеры персональные данные пользователей?</vt:lpstr>
      <vt:lpstr>Урок № 10 КАК УДАЛИТЬ ПЕРСОНАЛЬНЫЕ ДАННЫЕ ИЗ ИНТЕРНЕТА?</vt:lpstr>
      <vt:lpstr>Урок № 10 КАК УДАЛИТЬ ПЕРСОНАЛЬНЫЕ ДАННЫЕ ИЗ ИНТЕРНЕТА?</vt:lpstr>
      <vt:lpstr>Урок № 10 КАК УДАЛИТЬ ПЕРСОНАЛЬНЫЕ ДАННЫЕ ИЗ ИНТЕРНЕТА?</vt:lpstr>
      <vt:lpstr>Урок № 10 «Право на забвение»</vt:lpstr>
      <vt:lpstr>Урок № 10 «Право на забвение»</vt:lpstr>
      <vt:lpstr>Урок № 10 «Право на забвение»</vt:lpstr>
      <vt:lpstr>Урок № 10 «Право на забвение»</vt:lpstr>
      <vt:lpstr>Урок № 10 «Право на забвение»</vt:lpstr>
      <vt:lpstr>Урок № 10 «Право на забвение»</vt:lpstr>
      <vt:lpstr>Урок № 10 «Право на забвение»</vt:lpstr>
      <vt:lpstr>Урок № 10 «Право на забвение»</vt:lpstr>
    </vt:vector>
  </TitlesOfParts>
  <Company>Россвязькомнадзор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jamaludinov-sha</dc:creator>
  <cp:lastModifiedBy>poul</cp:lastModifiedBy>
  <cp:revision>402</cp:revision>
  <dcterms:created xsi:type="dcterms:W3CDTF">2016-04-05T08:38:09Z</dcterms:created>
  <dcterms:modified xsi:type="dcterms:W3CDTF">2017-03-16T09:54:24Z</dcterms:modified>
</cp:coreProperties>
</file>