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365" r:id="rId2"/>
    <p:sldId id="366" r:id="rId3"/>
    <p:sldId id="367" r:id="rId4"/>
    <p:sldId id="368" r:id="rId5"/>
    <p:sldId id="369" r:id="rId6"/>
    <p:sldId id="370" r:id="rId7"/>
    <p:sldId id="371" r:id="rId8"/>
    <p:sldId id="372" r:id="rId9"/>
    <p:sldId id="373" r:id="rId10"/>
    <p:sldId id="380" r:id="rId11"/>
    <p:sldId id="374" r:id="rId12"/>
    <p:sldId id="381" r:id="rId13"/>
    <p:sldId id="375" r:id="rId14"/>
    <p:sldId id="382" r:id="rId15"/>
    <p:sldId id="376" r:id="rId16"/>
    <p:sldId id="383" r:id="rId17"/>
    <p:sldId id="379" r:id="rId18"/>
    <p:sldId id="378"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0000"/>
    <a:srgbClr val="33CC33"/>
    <a:srgbClr val="0066CC"/>
    <a:srgbClr val="1CA4F8"/>
    <a:srgbClr val="0033CC"/>
    <a:srgbClr val="2D2B73"/>
    <a:srgbClr val="FFFF99"/>
    <a:srgbClr val="FF6600"/>
    <a:srgbClr val="5891D6"/>
    <a:srgbClr val="44A9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715" autoAdjust="0"/>
  </p:normalViewPr>
  <p:slideViewPr>
    <p:cSldViewPr>
      <p:cViewPr varScale="1">
        <p:scale>
          <a:sx n="63" d="100"/>
          <a:sy n="63" d="100"/>
        </p:scale>
        <p:origin x="-135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DB5929-F4AB-485D-A020-5F35D7D63273}" type="datetimeFigureOut">
              <a:rPr lang="ru-RU" smtClean="0"/>
              <a:pPr/>
              <a:t>13.03.2017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5A4563-0DFF-40BB-9789-87E967014D5C}" type="slidenum">
              <a:rPr lang="ru-RU" smtClean="0"/>
              <a:pPr/>
              <a:t>‹#›</a:t>
            </a:fld>
            <a:endParaRPr lang="ru-RU"/>
          </a:p>
        </p:txBody>
      </p:sp>
    </p:spTree>
    <p:extLst>
      <p:ext uri="{BB962C8B-B14F-4D97-AF65-F5344CB8AC3E}">
        <p14:creationId xmlns:p14="http://schemas.microsoft.com/office/powerpoint/2010/main" val="2080700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955A4563-0DFF-40BB-9789-87E967014D5C}" type="slidenum">
              <a:rPr lang="ru-RU" smtClean="0"/>
              <a:pPr/>
              <a:t>7</a:t>
            </a:fld>
            <a:endParaRPr lang="ru-RU"/>
          </a:p>
        </p:txBody>
      </p:sp>
    </p:spTree>
    <p:extLst>
      <p:ext uri="{BB962C8B-B14F-4D97-AF65-F5344CB8AC3E}">
        <p14:creationId xmlns:p14="http://schemas.microsoft.com/office/powerpoint/2010/main" val="2212698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55A4563-0DFF-40BB-9789-87E967014D5C}" type="slidenum">
              <a:rPr lang="ru-RU" smtClean="0"/>
              <a:pPr/>
              <a:t>17</a:t>
            </a:fld>
            <a:endParaRPr lang="ru-RU"/>
          </a:p>
        </p:txBody>
      </p:sp>
    </p:spTree>
    <p:extLst>
      <p:ext uri="{BB962C8B-B14F-4D97-AF65-F5344CB8AC3E}">
        <p14:creationId xmlns:p14="http://schemas.microsoft.com/office/powerpoint/2010/main" val="990865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0BF5675-D2A5-4317-B991-BCF15DAC4425}" type="datetimeFigureOut">
              <a:rPr lang="ru-RU" smtClean="0"/>
              <a:pPr/>
              <a:t>13.03.2017</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83A9DEEA-A615-458E-9A9F-6F4BBF56EC37}"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0BF5675-D2A5-4317-B991-BCF15DAC4425}" type="datetimeFigureOut">
              <a:rPr lang="ru-RU" smtClean="0"/>
              <a:pPr/>
              <a:t>13.03.2017</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83A9DEEA-A615-458E-9A9F-6F4BBF56EC37}"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0BF5675-D2A5-4317-B991-BCF15DAC4425}" type="datetimeFigureOut">
              <a:rPr lang="ru-RU" smtClean="0"/>
              <a:pPr/>
              <a:t>13.03.2017</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83A9DEEA-A615-458E-9A9F-6F4BBF56EC37}"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0BF5675-D2A5-4317-B991-BCF15DAC4425}" type="datetimeFigureOut">
              <a:rPr lang="ru-RU" smtClean="0"/>
              <a:pPr/>
              <a:t>13.03.2017</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83A9DEEA-A615-458E-9A9F-6F4BBF56EC37}"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0BF5675-D2A5-4317-B991-BCF15DAC4425}" type="datetimeFigureOut">
              <a:rPr lang="ru-RU" smtClean="0"/>
              <a:pPr/>
              <a:t>13.03.2017</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83A9DEEA-A615-458E-9A9F-6F4BBF56EC37}"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0BF5675-D2A5-4317-B991-BCF15DAC4425}" type="datetimeFigureOut">
              <a:rPr lang="ru-RU" smtClean="0"/>
              <a:pPr/>
              <a:t>13.03.2017</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83A9DEEA-A615-458E-9A9F-6F4BBF56EC37}"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0BF5675-D2A5-4317-B991-BCF15DAC4425}" type="datetimeFigureOut">
              <a:rPr lang="ru-RU" smtClean="0"/>
              <a:pPr/>
              <a:t>13.03.2017</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83A9DEEA-A615-458E-9A9F-6F4BBF56EC37}"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0BF5675-D2A5-4317-B991-BCF15DAC4425}" type="datetimeFigureOut">
              <a:rPr lang="ru-RU" smtClean="0"/>
              <a:pPr/>
              <a:t>13.03.2017</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83A9DEEA-A615-458E-9A9F-6F4BBF56EC37}"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0BF5675-D2A5-4317-B991-BCF15DAC4425}" type="datetimeFigureOut">
              <a:rPr lang="ru-RU" smtClean="0"/>
              <a:pPr/>
              <a:t>13.03.2017</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83A9DEEA-A615-458E-9A9F-6F4BBF56EC37}"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0BF5675-D2A5-4317-B991-BCF15DAC4425}" type="datetimeFigureOut">
              <a:rPr lang="ru-RU" smtClean="0"/>
              <a:pPr/>
              <a:t>13.03.2017</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83A9DEEA-A615-458E-9A9F-6F4BBF56EC37}"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0BF5675-D2A5-4317-B991-BCF15DAC4425}" type="datetimeFigureOut">
              <a:rPr lang="ru-RU" smtClean="0"/>
              <a:pPr/>
              <a:t>13.03.2017</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83A9DEEA-A615-458E-9A9F-6F4BBF56EC37}"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r="-2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BF5675-D2A5-4317-B991-BCF15DAC4425}" type="datetimeFigureOut">
              <a:rPr lang="ru-RU" smtClean="0"/>
              <a:pPr/>
              <a:t>13.03.2017</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A9DEEA-A615-458E-9A9F-6F4BBF56EC37}"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Урок № 7</a:t>
            </a:r>
            <a:endParaRPr lang="ru-RU" dirty="0"/>
          </a:p>
        </p:txBody>
      </p:sp>
      <p:sp>
        <p:nvSpPr>
          <p:cNvPr id="3" name="Содержимое 2"/>
          <p:cNvSpPr>
            <a:spLocks noGrp="1"/>
          </p:cNvSpPr>
          <p:nvPr>
            <p:ph idx="1"/>
          </p:nvPr>
        </p:nvSpPr>
        <p:spPr>
          <a:xfrm>
            <a:off x="2051720" y="1739243"/>
            <a:ext cx="5688632" cy="1152128"/>
          </a:xfrm>
        </p:spPr>
        <p:txBody>
          <a:bodyPr/>
          <a:lstStyle/>
          <a:p>
            <a:pPr marL="0" indent="0" algn="ctr">
              <a:buNone/>
            </a:pPr>
            <a:r>
              <a:rPr lang="ru-RU" dirty="0" smtClean="0"/>
              <a:t>Как настраивать приватность в сети?</a:t>
            </a:r>
            <a:endParaRPr lang="ru-RU"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688" y="3212976"/>
            <a:ext cx="5467350" cy="2676525"/>
          </a:xfrm>
          <a:prstGeom prst="rect">
            <a:avLst/>
          </a:prstGeom>
          <a:effectLst>
            <a:glow>
              <a:schemeClr val="accent1"/>
            </a:glow>
          </a:effectLst>
        </p:spPr>
      </p:pic>
    </p:spTree>
  </p:cSld>
  <p:clrMapOvr>
    <a:masterClrMapping/>
  </p:clrMapOvr>
  <p:transition spd="med">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Горизонтальный свиток 3"/>
          <p:cNvSpPr/>
          <p:nvPr/>
        </p:nvSpPr>
        <p:spPr>
          <a:xfrm>
            <a:off x="827584" y="476672"/>
            <a:ext cx="7632848" cy="5472608"/>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dirty="0"/>
              <a:t>Поскольку Лиза — публичная персона, ее «золотая середина» сильно смещена в сторону открытости. Она может оставить открытой основную информацию своей страницы, видео с ней и связанные аккаунты, чтобы ее поклонники могли связаться с ней, но не тревожили поздними звонками, и она могла ответить им в удобное для нее время. Адрес и номер мобильного телефона, а также карту с фотографиями можно оставить доступными для всего списка друзей, только для некоторых друзей (четырех подруг) либо не показывать никому. Ольгу В. следует исключить из числа лиц, которые могут писать Лизе личные сообщения (настройка «все, кроме Ольги В.»), и, поскольку она и Михаил М. — явные недоброжелатели Лизы, от них нужно максимально закрыть свой профиль: в частности, в настройках «кто может оставлять записи на моей странице и комментировать мои записи» следует указать «все, кроме Михаила М., Ольги В.».</a:t>
            </a:r>
            <a:endParaRPr lang="ru-RU" sz="1500"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683568" y="188640"/>
            <a:ext cx="590465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Итог обсуждения задания 1</a:t>
            </a:r>
            <a:endParaRPr lang="ru-RU" dirty="0"/>
          </a:p>
        </p:txBody>
      </p:sp>
    </p:spTree>
    <p:extLst>
      <p:ext uri="{BB962C8B-B14F-4D97-AF65-F5344CB8AC3E}">
        <p14:creationId xmlns:p14="http://schemas.microsoft.com/office/powerpoint/2010/main" val="21595151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Горизонтальный свиток 3"/>
          <p:cNvSpPr/>
          <p:nvPr/>
        </p:nvSpPr>
        <p:spPr>
          <a:xfrm>
            <a:off x="827584" y="476672"/>
            <a:ext cx="7632848" cy="5472608"/>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500" dirty="0">
                <a:latin typeface="Times New Roman" panose="02020603050405020304" pitchFamily="18" charset="0"/>
                <a:cs typeface="Times New Roman" panose="02020603050405020304" pitchFamily="18" charset="0"/>
              </a:rPr>
              <a:t>Марина зарегистрировалась в социальной сети для того, чтобы найти новых друзей и группы по интересам. Она любит общаться по скайпу и вступать в дискуссии с пользователями, которые оставляют комментарии на ее страничке. Однако она знает, что в интернете есть разные люди и не все из них могут быть настроены доброжелательно. Она готова общаться со всеми, но не хочет, чтобы посторонние люди знали, где она проводит время, фотографируется. Еще Марина учится на курсах иностранного языка и вступила в группу, в которой преподаватель выкладывает задания. В связи с этим она добавила несколько человек — Вику, Дашу и Сережу — к себе в друзья. Марина хотела бы делиться с ними впечатлениями и фотографиями из своих поездок в Англию. Тем не менее видеозаписи с уроков английского языка, на которых она отмечена и которые обсуждает в личной переписке с преподавателем Маргаритой Степановной, Марина открывать для тех, кто не входит в группу английского языка, не готова, поскольку она еще не очень хорошо разговаривает на английском языке. Помогите Марине отрегулировать настройки приватности в соответствии с ее пожеланиями.</a:t>
            </a:r>
          </a:p>
        </p:txBody>
      </p:sp>
      <p:sp>
        <p:nvSpPr>
          <p:cNvPr id="5" name="Семиугольник 4"/>
          <p:cNvSpPr/>
          <p:nvPr/>
        </p:nvSpPr>
        <p:spPr>
          <a:xfrm>
            <a:off x="6228000" y="115200"/>
            <a:ext cx="936104" cy="864096"/>
          </a:xfrm>
          <a:prstGeom prst="hep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2</a:t>
            </a:r>
          </a:p>
        </p:txBody>
      </p:sp>
      <p:sp>
        <p:nvSpPr>
          <p:cNvPr id="7" name="TextBox 6"/>
          <p:cNvSpPr txBox="1"/>
          <p:nvPr/>
        </p:nvSpPr>
        <p:spPr>
          <a:xfrm>
            <a:off x="4788024" y="348625"/>
            <a:ext cx="1296144" cy="400110"/>
          </a:xfrm>
          <a:prstGeom prst="rect">
            <a:avLst/>
          </a:prstGeom>
          <a:noFill/>
        </p:spPr>
        <p:txBody>
          <a:bodyPr wrap="square" rtlCol="0">
            <a:spAutoFit/>
          </a:bodyPr>
          <a:lstStyle/>
          <a:p>
            <a:r>
              <a:rPr lang="ru-RU" sz="2000" dirty="0" smtClean="0"/>
              <a:t>ЗАДАНИЕ</a:t>
            </a:r>
            <a:endParaRPr lang="ru-RU" sz="2000" dirty="0"/>
          </a:p>
        </p:txBody>
      </p:sp>
    </p:spTree>
    <p:extLst>
      <p:ext uri="{BB962C8B-B14F-4D97-AF65-F5344CB8AC3E}">
        <p14:creationId xmlns:p14="http://schemas.microsoft.com/office/powerpoint/2010/main" val="4262108094"/>
      </p:ext>
    </p:extLst>
  </p:cSld>
  <p:clrMapOvr>
    <a:masterClrMapping/>
  </p:clrMapOvr>
  <p:transition spd="med">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Горизонтальный свиток 3"/>
          <p:cNvSpPr/>
          <p:nvPr/>
        </p:nvSpPr>
        <p:spPr>
          <a:xfrm>
            <a:off x="827584" y="476672"/>
            <a:ext cx="7632848" cy="5472608"/>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dirty="0" smtClean="0"/>
              <a:t>В </a:t>
            </a:r>
            <a:r>
              <a:rPr lang="ru-RU" sz="1600" dirty="0"/>
              <a:t>целом можно сказать, что «золотая середина» Марины умеренно смещена в сторону открытости. Основную информацию ее страницы, список групп и связанные аккаунты можно сделать доступными всем пользователям. При этом более «чувствительные» категории данных — номер мобильного телефона, адрес, фотографии и карту посещенных мест — Марине стоит ограничить и сделать доступными только друзьям либо друзьям и друзьям друзей. Видеозаписи Марина может полностью закрыть для просмотра других пользователей, или ограничить просмотр, разрешив его только Вике, Даше и Сереже, с помощью параметра «всем, кроме...», либо используя параметр «Некоторые друзья» и, отметив преподавателя Маргариту Степановну, открыть доступ к видео только ей.</a:t>
            </a:r>
          </a:p>
        </p:txBody>
      </p:sp>
      <p:sp>
        <p:nvSpPr>
          <p:cNvPr id="6" name="Прямоугольник 5"/>
          <p:cNvSpPr/>
          <p:nvPr/>
        </p:nvSpPr>
        <p:spPr>
          <a:xfrm>
            <a:off x="683568" y="188640"/>
            <a:ext cx="590465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Итог обсуждения задания 2</a:t>
            </a:r>
            <a:endParaRPr lang="ru-RU" dirty="0"/>
          </a:p>
        </p:txBody>
      </p:sp>
    </p:spTree>
    <p:extLst>
      <p:ext uri="{BB962C8B-B14F-4D97-AF65-F5344CB8AC3E}">
        <p14:creationId xmlns:p14="http://schemas.microsoft.com/office/powerpoint/2010/main" val="4273475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Горизонтальный свиток 3"/>
          <p:cNvSpPr/>
          <p:nvPr/>
        </p:nvSpPr>
        <p:spPr>
          <a:xfrm>
            <a:off x="827584" y="476672"/>
            <a:ext cx="7632848" cy="5472608"/>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500" dirty="0">
                <a:latin typeface="Times New Roman" panose="02020603050405020304" pitchFamily="18" charset="0"/>
                <a:cs typeface="Times New Roman" panose="02020603050405020304" pitchFamily="18" charset="0"/>
              </a:rPr>
              <a:t>Кирилл зарегистрирован в социальной сети и использует ее для общения с одноклассниками и друзьями, с которыми он познакомился в интернете и иногда вместе играет в онлайн-игры. Кирилл вступил в сообщество, посвященное любимой онлайн-игре </a:t>
            </a:r>
            <a:r>
              <a:rPr lang="ru-RU" sz="1500" dirty="0" err="1">
                <a:latin typeface="Times New Roman" panose="02020603050405020304" pitchFamily="18" charset="0"/>
                <a:cs typeface="Times New Roman" panose="02020603050405020304" pitchFamily="18" charset="0"/>
              </a:rPr>
              <a:t>Lineage</a:t>
            </a:r>
            <a:r>
              <a:rPr lang="ru-RU" sz="1500" dirty="0">
                <a:latin typeface="Times New Roman" panose="02020603050405020304" pitchFamily="18" charset="0"/>
                <a:cs typeface="Times New Roman" panose="02020603050405020304" pitchFamily="18" charset="0"/>
              </a:rPr>
              <a:t>, для того чтобы обсуждать игровые события, и добавил некоторых участников сообщества в друзья. Несколько дней назад он поссорился с одним из них — Артемом Д., который писал обидные комментарии к записям Кирилла в группе и на его странице. Он даже звонил Кириллу на мобильный телефон и угрожал. Теперь Кирилл хочет оградить доступ к личной информации и записям на стене для всех, кого он ни разу не видел. Также Кирилл получает много рекламы и приглашений в различные группы от пользователей, которых он не знает, и это его раздражает. Помимо игр, Кирилл слушает музыку в социальной сети. Ему нравятся классические произведения, но, поскольку все одноклассники слушают или рок, или популярные песни, Кирилл стесняется и не хотел бы, чтобы кто-либо из них видел список его видео- и аудиозаписей. Помогите Кириллу настроить приватность так, чтобы ему было комфортно общаться в социальной сети.</a:t>
            </a:r>
          </a:p>
        </p:txBody>
      </p:sp>
      <p:sp>
        <p:nvSpPr>
          <p:cNvPr id="5" name="Семиугольник 4"/>
          <p:cNvSpPr/>
          <p:nvPr/>
        </p:nvSpPr>
        <p:spPr>
          <a:xfrm>
            <a:off x="6228000" y="115200"/>
            <a:ext cx="936104" cy="864096"/>
          </a:xfrm>
          <a:prstGeom prst="hep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3</a:t>
            </a:r>
          </a:p>
        </p:txBody>
      </p:sp>
      <p:sp>
        <p:nvSpPr>
          <p:cNvPr id="7" name="TextBox 6"/>
          <p:cNvSpPr txBox="1"/>
          <p:nvPr/>
        </p:nvSpPr>
        <p:spPr>
          <a:xfrm>
            <a:off x="4788024" y="348625"/>
            <a:ext cx="1296144" cy="400110"/>
          </a:xfrm>
          <a:prstGeom prst="rect">
            <a:avLst/>
          </a:prstGeom>
          <a:noFill/>
        </p:spPr>
        <p:txBody>
          <a:bodyPr wrap="square" rtlCol="0">
            <a:spAutoFit/>
          </a:bodyPr>
          <a:lstStyle/>
          <a:p>
            <a:r>
              <a:rPr lang="ru-RU" sz="2000" dirty="0" smtClean="0"/>
              <a:t>ЗАДАНИЕ</a:t>
            </a:r>
            <a:endParaRPr lang="ru-RU" sz="2000" dirty="0"/>
          </a:p>
        </p:txBody>
      </p:sp>
    </p:spTree>
    <p:extLst>
      <p:ext uri="{BB962C8B-B14F-4D97-AF65-F5344CB8AC3E}">
        <p14:creationId xmlns:p14="http://schemas.microsoft.com/office/powerpoint/2010/main" val="1635314857"/>
      </p:ext>
    </p:extLst>
  </p:cSld>
  <p:clrMapOvr>
    <a:masterClrMapping/>
  </p:clrMapOvr>
  <p:transition spd="med">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Горизонтальный свиток 3"/>
          <p:cNvSpPr/>
          <p:nvPr/>
        </p:nvSpPr>
        <p:spPr>
          <a:xfrm>
            <a:off x="827584" y="476672"/>
            <a:ext cx="7632848" cy="5472608"/>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dirty="0"/>
              <a:t>Можно сказать, что в целом баланс «открытости — закрытости» Кирилла имеет небольшой уклон к полюсу «закрытости». Ему можно посоветовать оставить свои адрес и номер мобильного телефона доступными только для друзей (либо некоторых групп друзей), оставив открытой только общую информацию и, возможно, данные о связанных аккаунтах. Также Кириллу следует в настройках «кто может приглашать меня в сообщества и отправлять мне личные сообщения» установить уровень доступа «только друзья» или «друзья и друзья друзей». В соответствии с пожеланиями Кирилла, ему следует целиком ограничить для просмотра список своих аудиозаписей, используя настройку доступа «только я». В ситуации с Артемом Д. Кириллу можно порекомендовать удалить его из списка друзей либо в настройках «кто видит мои записи», «кто может оставлять записи на моей странице, комментировать мои записи и отправлять мне личные сообщения» Кириллу следует установить уровень доступа «все, кроме Артема Д.».</a:t>
            </a:r>
          </a:p>
        </p:txBody>
      </p:sp>
      <p:sp>
        <p:nvSpPr>
          <p:cNvPr id="5" name="Прямоугольник 4"/>
          <p:cNvSpPr/>
          <p:nvPr/>
        </p:nvSpPr>
        <p:spPr>
          <a:xfrm>
            <a:off x="683568" y="188640"/>
            <a:ext cx="590465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Итог обсуждения задания 3</a:t>
            </a:r>
            <a:endParaRPr lang="ru-RU" dirty="0"/>
          </a:p>
        </p:txBody>
      </p:sp>
    </p:spTree>
    <p:extLst>
      <p:ext uri="{BB962C8B-B14F-4D97-AF65-F5344CB8AC3E}">
        <p14:creationId xmlns:p14="http://schemas.microsoft.com/office/powerpoint/2010/main" val="1468294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Горизонтальный свиток 3"/>
          <p:cNvSpPr/>
          <p:nvPr/>
        </p:nvSpPr>
        <p:spPr>
          <a:xfrm>
            <a:off x="827584" y="476672"/>
            <a:ext cx="7632848" cy="5472608"/>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500" dirty="0">
                <a:latin typeface="Times New Roman" panose="02020603050405020304" pitchFamily="18" charset="0"/>
                <a:cs typeface="Times New Roman" panose="02020603050405020304" pitchFamily="18" charset="0"/>
              </a:rPr>
              <a:t>Саша — довольно замкнутый молодой человек, у него совсем немного друзей. В социальной сети ему предложил зарегистрироваться его старший брат Игорь, который живет в другом городе: так им проще переписываться и следить за новостями друг друга. Саша хочет выкладывать новости и фотографии так, чтобы их мог видеть только его брат и близкие друзья: Вова и Петя. Еще в сети Саша познакомился со своим сверстником по имени Максим, который, как и Саша, увлекается шахматами. Саше интересно с ним переписываться и играть в шахматы онлайн, однако давать Максиму свой адрес и номер телефона Саша не готов, к тому же он не хочет, чтобы старший брат знал об этой переписке. Иногда Саша добавляет посторонних пользователей к себе в друзья «из вежливости», но в целом личные сообщения от них его мало интересуют. Помогите Саше отрегулировать настройки приватности так, чтобы ему было комфортно общаться.</a:t>
            </a:r>
          </a:p>
        </p:txBody>
      </p:sp>
      <p:sp>
        <p:nvSpPr>
          <p:cNvPr id="5" name="Семиугольник 4"/>
          <p:cNvSpPr/>
          <p:nvPr/>
        </p:nvSpPr>
        <p:spPr>
          <a:xfrm>
            <a:off x="6228000" y="115200"/>
            <a:ext cx="936104" cy="864096"/>
          </a:xfrm>
          <a:prstGeom prst="hep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4</a:t>
            </a:r>
          </a:p>
        </p:txBody>
      </p:sp>
      <p:sp>
        <p:nvSpPr>
          <p:cNvPr id="7" name="TextBox 6"/>
          <p:cNvSpPr txBox="1"/>
          <p:nvPr/>
        </p:nvSpPr>
        <p:spPr>
          <a:xfrm>
            <a:off x="4788024" y="348625"/>
            <a:ext cx="1296144" cy="400110"/>
          </a:xfrm>
          <a:prstGeom prst="rect">
            <a:avLst/>
          </a:prstGeom>
          <a:noFill/>
        </p:spPr>
        <p:txBody>
          <a:bodyPr wrap="square" rtlCol="0">
            <a:spAutoFit/>
          </a:bodyPr>
          <a:lstStyle/>
          <a:p>
            <a:r>
              <a:rPr lang="ru-RU" sz="2000" dirty="0" smtClean="0"/>
              <a:t>ЗАДАНИЕ</a:t>
            </a:r>
            <a:endParaRPr lang="ru-RU" sz="2000" dirty="0"/>
          </a:p>
        </p:txBody>
      </p:sp>
    </p:spTree>
    <p:extLst>
      <p:ext uri="{BB962C8B-B14F-4D97-AF65-F5344CB8AC3E}">
        <p14:creationId xmlns:p14="http://schemas.microsoft.com/office/powerpoint/2010/main" val="107701496"/>
      </p:ext>
    </p:extLst>
  </p:cSld>
  <p:clrMapOvr>
    <a:masterClrMapping/>
  </p:clrMapOvr>
  <p:transition spd="med">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Горизонтальный свиток 3"/>
          <p:cNvSpPr/>
          <p:nvPr/>
        </p:nvSpPr>
        <p:spPr>
          <a:xfrm>
            <a:off x="827584" y="476672"/>
            <a:ext cx="7632848" cy="5472608"/>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dirty="0" smtClean="0"/>
          </a:p>
          <a:p>
            <a:pPr algn="ctr"/>
            <a:r>
              <a:rPr lang="ru-RU" sz="1600" dirty="0" smtClean="0"/>
              <a:t>В </a:t>
            </a:r>
            <a:r>
              <a:rPr lang="ru-RU" sz="1600" dirty="0"/>
              <a:t>целом можно говорить о том, что Сашина «золотая середина» сильно смещена к полюсу «закрытости», поэтому при настройке приватности следует руководствоваться тем, чтобы предоставлять другим пользователям как можно меньше информации. Самый простой вариант — использовать в большинстве настроек параметра «некоторые друзья» и включать туда Игоря, Вову и Петю либо создать список друзей «самые близкие» и включить в него этих людей. В таком случае будет использоваться вариант «видно некоторым спискам друзей». При использовании данных настроек друг Саши по переписке Максим автоматически не будет видеть адрес и номер Сашиного телефона. Единственным исключением будет параметр «кто может писать мне личные сообщения», чтобы Максим смог и дальше с ним переписываться.</a:t>
            </a:r>
          </a:p>
          <a:p>
            <a:r>
              <a:rPr lang="ru-RU" sz="1600" dirty="0"/>
              <a:t/>
            </a:r>
            <a:br>
              <a:rPr lang="ru-RU" sz="1600" dirty="0"/>
            </a:br>
            <a:endParaRPr lang="ru-RU" sz="1500"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683568" y="188640"/>
            <a:ext cx="590465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Итог обсуждения задания 4</a:t>
            </a:r>
            <a:endParaRPr lang="ru-RU" dirty="0"/>
          </a:p>
        </p:txBody>
      </p:sp>
    </p:spTree>
    <p:extLst>
      <p:ext uri="{BB962C8B-B14F-4D97-AF65-F5344CB8AC3E}">
        <p14:creationId xmlns:p14="http://schemas.microsoft.com/office/powerpoint/2010/main" val="42048876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Обсуждение упражнения</a:t>
            </a:r>
            <a:endParaRPr lang="ru-RU" dirty="0"/>
          </a:p>
        </p:txBody>
      </p:sp>
      <p:sp>
        <p:nvSpPr>
          <p:cNvPr id="3" name="Объект 2"/>
          <p:cNvSpPr>
            <a:spLocks noGrp="1"/>
          </p:cNvSpPr>
          <p:nvPr>
            <p:ph idx="1"/>
          </p:nvPr>
        </p:nvSpPr>
        <p:spPr>
          <a:xfrm>
            <a:off x="461229" y="1772816"/>
            <a:ext cx="8229600" cy="4133056"/>
          </a:xfrm>
        </p:spPr>
        <p:txBody>
          <a:bodyPr/>
          <a:lstStyle/>
          <a:p>
            <a:pPr marL="0" indent="0" algn="just">
              <a:buNone/>
            </a:pPr>
            <a:r>
              <a:rPr lang="ru-RU" sz="2800" dirty="0" smtClean="0">
                <a:latin typeface="Times New Roman" panose="02020603050405020304" pitchFamily="18" charset="0"/>
                <a:cs typeface="Times New Roman" panose="02020603050405020304" pitchFamily="18" charset="0"/>
              </a:rPr>
              <a:t>• Удалось </a:t>
            </a:r>
            <a:r>
              <a:rPr lang="ru-RU" sz="2800" dirty="0">
                <a:latin typeface="Times New Roman" panose="02020603050405020304" pitchFamily="18" charset="0"/>
                <a:cs typeface="Times New Roman" panose="02020603050405020304" pitchFamily="18" charset="0"/>
              </a:rPr>
              <a:t>ли вам настроить приватность героев с учетом их предпочтений?</a:t>
            </a:r>
          </a:p>
          <a:p>
            <a:pPr marL="0" indent="0" algn="just">
              <a:buNone/>
            </a:pPr>
            <a:r>
              <a:rPr lang="ru-RU" sz="2800" dirty="0" smtClean="0">
                <a:latin typeface="Times New Roman" panose="02020603050405020304" pitchFamily="18" charset="0"/>
                <a:cs typeface="Times New Roman" panose="02020603050405020304" pitchFamily="18" charset="0"/>
              </a:rPr>
              <a:t>• На </a:t>
            </a:r>
            <a:r>
              <a:rPr lang="ru-RU" sz="2800" dirty="0">
                <a:latin typeface="Times New Roman" panose="02020603050405020304" pitchFamily="18" charset="0"/>
                <a:cs typeface="Times New Roman" panose="02020603050405020304" pitchFamily="18" charset="0"/>
              </a:rPr>
              <a:t>основании чего вы определяете уровень внешнего доступа к тем или иным видам ваших собственных данных?</a:t>
            </a:r>
          </a:p>
          <a:p>
            <a:pPr marL="0" indent="0" algn="just">
              <a:buNone/>
            </a:pPr>
            <a:r>
              <a:rPr lang="ru-RU" sz="2800" dirty="0" smtClean="0">
                <a:latin typeface="Times New Roman" panose="02020603050405020304" pitchFamily="18" charset="0"/>
                <a:cs typeface="Times New Roman" panose="02020603050405020304" pitchFamily="18" charset="0"/>
              </a:rPr>
              <a:t>• Был </a:t>
            </a:r>
            <a:r>
              <a:rPr lang="ru-RU" sz="2800" dirty="0">
                <a:latin typeface="Times New Roman" panose="02020603050405020304" pitchFamily="18" charset="0"/>
                <a:cs typeface="Times New Roman" panose="02020603050405020304" pitchFamily="18" charset="0"/>
              </a:rPr>
              <a:t>ли у вас опыт жизненных ситуаций, после которых вы принимали решение о смене настроек приватности?</a:t>
            </a:r>
          </a:p>
          <a:p>
            <a:pPr marL="0" indent="0">
              <a:buNone/>
            </a:pPr>
            <a:endParaRPr lang="ru-RU" dirty="0"/>
          </a:p>
        </p:txBody>
      </p:sp>
    </p:spTree>
    <p:extLst>
      <p:ext uri="{BB962C8B-B14F-4D97-AF65-F5344CB8AC3E}">
        <p14:creationId xmlns:p14="http://schemas.microsoft.com/office/powerpoint/2010/main" val="90676187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Итоги занятия</a:t>
            </a:r>
            <a:endParaRPr lang="ru-RU" dirty="0"/>
          </a:p>
        </p:txBody>
      </p:sp>
      <p:sp>
        <p:nvSpPr>
          <p:cNvPr id="3" name="Объект 2"/>
          <p:cNvSpPr>
            <a:spLocks noGrp="1"/>
          </p:cNvSpPr>
          <p:nvPr>
            <p:ph idx="1"/>
          </p:nvPr>
        </p:nvSpPr>
        <p:spPr/>
        <p:txBody>
          <a:bodyPr>
            <a:normAutofit fontScale="70000" lnSpcReduction="20000"/>
          </a:bodyPr>
          <a:lstStyle/>
          <a:p>
            <a:pPr marL="0" indent="0" algn="just">
              <a:buNone/>
            </a:pP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Каждый </a:t>
            </a:r>
            <a:r>
              <a:rPr lang="ru-RU" dirty="0">
                <a:latin typeface="Times New Roman" panose="02020603050405020304" pitchFamily="18" charset="0"/>
                <a:cs typeface="Times New Roman" panose="02020603050405020304" pitchFamily="18" charset="0"/>
              </a:rPr>
              <a:t>человек имеет право на выбор собственной «золотой </a:t>
            </a:r>
            <a:r>
              <a:rPr lang="ru-RU" dirty="0" smtClean="0">
                <a:latin typeface="Times New Roman" panose="02020603050405020304" pitchFamily="18" charset="0"/>
                <a:cs typeface="Times New Roman" panose="02020603050405020304" pitchFamily="18" charset="0"/>
              </a:rPr>
              <a:t>середины» - личного </a:t>
            </a:r>
            <a:r>
              <a:rPr lang="ru-RU" dirty="0">
                <a:latin typeface="Times New Roman" panose="02020603050405020304" pitchFamily="18" charset="0"/>
                <a:cs typeface="Times New Roman" panose="02020603050405020304" pitchFamily="18" charset="0"/>
              </a:rPr>
              <a:t>уровня открытости или закрытости. Мы вправе свободно и самостоятельно решать, какая информация и при каких условиях может быть сохранена в секрете или передана другим людям. При этом следует помнить: если информация о нас лежит на поверхности, мы становимся уязвимыми; когда же мы, напротив, отгораживаемся от людей, устанавливая неприступные барьеры и сохраняя любые сведения в </a:t>
            </a:r>
            <a:r>
              <a:rPr lang="ru-RU" dirty="0" smtClean="0">
                <a:latin typeface="Times New Roman" panose="02020603050405020304" pitchFamily="18" charset="0"/>
                <a:cs typeface="Times New Roman" panose="02020603050405020304" pitchFamily="18" charset="0"/>
              </a:rPr>
              <a:t>тайне, - есть </a:t>
            </a:r>
            <a:r>
              <a:rPr lang="ru-RU" dirty="0">
                <a:latin typeface="Times New Roman" panose="02020603050405020304" pitchFamily="18" charset="0"/>
                <a:cs typeface="Times New Roman" panose="02020603050405020304" pitchFamily="18" charset="0"/>
              </a:rPr>
              <a:t>риск остаться в одиночестве и лишиться тех возможностей, которые предоставляет нам цифровой мир. Настройки приватности в социальных сетях </a:t>
            </a:r>
            <a:r>
              <a:rPr lang="ru-RU" dirty="0" smtClean="0">
                <a:latin typeface="Times New Roman" panose="02020603050405020304" pitchFamily="18" charset="0"/>
                <a:cs typeface="Times New Roman" panose="02020603050405020304" pitchFamily="18" charset="0"/>
              </a:rPr>
              <a:t>- наши </a:t>
            </a:r>
            <a:r>
              <a:rPr lang="ru-RU" dirty="0">
                <a:latin typeface="Times New Roman" panose="02020603050405020304" pitchFamily="18" charset="0"/>
                <a:cs typeface="Times New Roman" panose="02020603050405020304" pitchFamily="18" charset="0"/>
              </a:rPr>
              <a:t>помощники, которые позволяют нам регулировать личную «золотую </a:t>
            </a:r>
            <a:r>
              <a:rPr lang="ru-RU" dirty="0" smtClean="0">
                <a:latin typeface="Times New Roman" panose="02020603050405020304" pitchFamily="18" charset="0"/>
                <a:cs typeface="Times New Roman" panose="02020603050405020304" pitchFamily="18" charset="0"/>
              </a:rPr>
              <a:t>середину» - оставаться </a:t>
            </a:r>
            <a:r>
              <a:rPr lang="ru-RU" dirty="0">
                <a:latin typeface="Times New Roman" panose="02020603050405020304" pitchFamily="18" charset="0"/>
                <a:cs typeface="Times New Roman" panose="02020603050405020304" pitchFamily="18" charset="0"/>
              </a:rPr>
              <a:t>открытыми для общения с миром и при этом оберегать свое персональное пространство от нежелательного вторжения.</a:t>
            </a:r>
          </a:p>
        </p:txBody>
      </p:sp>
    </p:spTree>
    <p:extLst>
      <p:ext uri="{BB962C8B-B14F-4D97-AF65-F5344CB8AC3E}">
        <p14:creationId xmlns:p14="http://schemas.microsoft.com/office/powerpoint/2010/main" val="198622952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heel(1)">
                                      <p:cBhvr>
                                        <p:cTn id="10"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 «Открытость – закрытость»</a:t>
            </a:r>
            <a:endParaRPr lang="ru-RU" dirty="0"/>
          </a:p>
        </p:txBody>
      </p:sp>
      <p:sp>
        <p:nvSpPr>
          <p:cNvPr id="3" name="Объект 2"/>
          <p:cNvSpPr>
            <a:spLocks noGrp="1"/>
          </p:cNvSpPr>
          <p:nvPr>
            <p:ph idx="1"/>
          </p:nvPr>
        </p:nvSpPr>
        <p:spPr>
          <a:xfrm>
            <a:off x="457200" y="2204864"/>
            <a:ext cx="5272022" cy="3816424"/>
          </a:xfrm>
        </p:spPr>
        <p:txBody>
          <a:bodyPr>
            <a:normAutofit lnSpcReduction="10000"/>
          </a:bodyPr>
          <a:lstStyle/>
          <a:p>
            <a:pPr marL="0" indent="0" algn="just">
              <a:buNone/>
            </a:pPr>
            <a:r>
              <a:rPr lang="ru-RU" sz="2400" dirty="0"/>
              <a:t>	</a:t>
            </a:r>
            <a:r>
              <a:rPr lang="ru-RU" sz="2400" dirty="0" smtClean="0"/>
              <a:t>Каждый </a:t>
            </a:r>
            <a:r>
              <a:rPr lang="ru-RU" sz="2400" dirty="0"/>
              <a:t>человек выстраивает свои личные границы в общении с окружающими людьми. Проницаемость и прочность этих границ зависит от степени нашей «закрытости — открытости» миру. Например, кто-то замкнут и тщательно дозирует информацию о себе, а кто-то, напротив, охотно делится различного рода сведениями с окружающими людьми. </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0152" y="4293096"/>
            <a:ext cx="2957578" cy="1976636"/>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672" y="1417638"/>
            <a:ext cx="2975039" cy="1976636"/>
          </a:xfrm>
          <a:prstGeom prst="rect">
            <a:avLst/>
          </a:prstGeom>
        </p:spPr>
      </p:pic>
    </p:spTree>
    <p:extLst>
      <p:ext uri="{BB962C8B-B14F-4D97-AF65-F5344CB8AC3E}">
        <p14:creationId xmlns:p14="http://schemas.microsoft.com/office/powerpoint/2010/main" val="259140100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par>
                                <p:cTn id="15" presetID="6" presetClass="entr" presetSubtype="16"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par>
                                <p:cTn id="18" presetID="6" presetClass="entr" presetSubtype="16"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circle(in)">
                                      <p:cBhvr>
                                        <p:cTn id="2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Обсуждение</a:t>
            </a:r>
            <a:endParaRPr lang="ru-RU" dirty="0"/>
          </a:p>
        </p:txBody>
      </p:sp>
      <p:sp>
        <p:nvSpPr>
          <p:cNvPr id="3" name="Объект 2"/>
          <p:cNvSpPr>
            <a:spLocks noGrp="1"/>
          </p:cNvSpPr>
          <p:nvPr>
            <p:ph idx="1"/>
          </p:nvPr>
        </p:nvSpPr>
        <p:spPr>
          <a:xfrm>
            <a:off x="457200" y="2132856"/>
            <a:ext cx="8229600" cy="2980928"/>
          </a:xfrm>
        </p:spPr>
        <p:txBody>
          <a:bodyPr>
            <a:normAutofit/>
          </a:bodyPr>
          <a:lstStyle/>
          <a:p>
            <a:pPr marL="0" indent="0" algn="just">
              <a:lnSpc>
                <a:spcPct val="150000"/>
              </a:lnSpc>
              <a:buNone/>
            </a:pPr>
            <a:r>
              <a:rPr lang="ru-RU" sz="2000" dirty="0" smtClean="0"/>
              <a:t>• Быстро </a:t>
            </a:r>
            <a:r>
              <a:rPr lang="ru-RU" sz="2000" dirty="0"/>
              <a:t>ли вам удалось определить свой уровень «</a:t>
            </a:r>
            <a:r>
              <a:rPr lang="ru-RU" sz="2000" dirty="0" smtClean="0"/>
              <a:t>открытости </a:t>
            </a:r>
            <a:r>
              <a:rPr lang="ru-RU" sz="2000" dirty="0"/>
              <a:t>— закрытости»? </a:t>
            </a:r>
            <a:endParaRPr lang="ru-RU" sz="2000" dirty="0" smtClean="0"/>
          </a:p>
          <a:p>
            <a:pPr marL="0" indent="0" algn="just">
              <a:lnSpc>
                <a:spcPct val="150000"/>
              </a:lnSpc>
              <a:buNone/>
            </a:pPr>
            <a:r>
              <a:rPr lang="ru-RU" sz="2000" dirty="0" smtClean="0"/>
              <a:t>• Насколько </a:t>
            </a:r>
            <a:r>
              <a:rPr lang="ru-RU" sz="2000" dirty="0"/>
              <a:t>совпадает положение других участников на шкале «открытости — закрытости» с вашим </a:t>
            </a:r>
            <a:r>
              <a:rPr lang="ru-RU" sz="2000" dirty="0" smtClean="0"/>
              <a:t>представлением </a:t>
            </a:r>
            <a:r>
              <a:rPr lang="ru-RU" sz="2000" dirty="0"/>
              <a:t>о них? </a:t>
            </a:r>
            <a:endParaRPr lang="ru-RU" sz="2000" dirty="0" smtClean="0"/>
          </a:p>
          <a:p>
            <a:pPr marL="0" indent="0" algn="just">
              <a:lnSpc>
                <a:spcPct val="150000"/>
              </a:lnSpc>
              <a:buNone/>
            </a:pPr>
            <a:r>
              <a:rPr lang="ru-RU" sz="2000" dirty="0" smtClean="0"/>
              <a:t>• Какие </a:t>
            </a:r>
            <a:r>
              <a:rPr lang="ru-RU" sz="2000" dirty="0"/>
              <a:t>преимущества и недостатки имеет каждый из </a:t>
            </a:r>
            <a:r>
              <a:rPr lang="ru-RU" sz="2000" dirty="0" smtClean="0"/>
              <a:t>полюсов</a:t>
            </a:r>
            <a:r>
              <a:rPr lang="ru-RU" sz="2000" dirty="0"/>
              <a:t>? Почему лично вам комфортен тот или иной из  них?</a:t>
            </a:r>
          </a:p>
          <a:p>
            <a:pPr marL="0" indent="0">
              <a:buNone/>
            </a:pPr>
            <a:endParaRPr lang="ru-RU" dirty="0"/>
          </a:p>
        </p:txBody>
      </p:sp>
    </p:spTree>
    <p:extLst>
      <p:ext uri="{BB962C8B-B14F-4D97-AF65-F5344CB8AC3E}">
        <p14:creationId xmlns:p14="http://schemas.microsoft.com/office/powerpoint/2010/main" val="101314379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Упражнение «Золотая середина»</a:t>
            </a:r>
            <a:endParaRPr lang="ru-RU" dirty="0"/>
          </a:p>
        </p:txBody>
      </p:sp>
      <p:sp>
        <p:nvSpPr>
          <p:cNvPr id="3" name="Объект 2"/>
          <p:cNvSpPr>
            <a:spLocks noGrp="1"/>
          </p:cNvSpPr>
          <p:nvPr>
            <p:ph idx="1"/>
          </p:nvPr>
        </p:nvSpPr>
        <p:spPr>
          <a:xfrm>
            <a:off x="476835" y="1417638"/>
            <a:ext cx="6491064" cy="4709119"/>
          </a:xfrm>
        </p:spPr>
        <p:txBody>
          <a:bodyPr>
            <a:noAutofit/>
          </a:bodyPr>
          <a:lstStyle/>
          <a:p>
            <a:pPr marL="0" indent="0" algn="just">
              <a:buNone/>
            </a:pPr>
            <a:r>
              <a:rPr lang="ru-RU" sz="1800" dirty="0" smtClean="0"/>
              <a:t>	Чувствовать </a:t>
            </a:r>
            <a:r>
              <a:rPr lang="ru-RU" sz="1800" dirty="0"/>
              <a:t>себя комфортно в физическом пространстве и в виртуальном мире возможно, когда установлен баланс между открытостью и закрытостью, найдена «золотая середина», причем у каждого человека она может быть своей. В межличностном общении «золотая середина» означает то расстояние, на котором нам комфортно и безопасно общаться с разными людьми: с </a:t>
            </a:r>
            <a:r>
              <a:rPr lang="ru-RU" sz="1800" dirty="0" smtClean="0"/>
              <a:t>родителями </a:t>
            </a:r>
            <a:r>
              <a:rPr lang="ru-RU" sz="1800" dirty="0"/>
              <a:t>или одноклассниками, знакомыми или незнакомыми. </a:t>
            </a:r>
            <a:r>
              <a:rPr lang="ru-RU" sz="1800" dirty="0" smtClean="0"/>
              <a:t>	</a:t>
            </a:r>
          </a:p>
          <a:p>
            <a:pPr marL="0" indent="0" algn="just">
              <a:buNone/>
            </a:pPr>
            <a:r>
              <a:rPr lang="ru-RU" sz="1800" dirty="0"/>
              <a:t>	</a:t>
            </a:r>
            <a:r>
              <a:rPr lang="ru-RU" sz="1800" dirty="0" smtClean="0"/>
              <a:t>В </a:t>
            </a:r>
            <a:r>
              <a:rPr lang="ru-RU" sz="1800" dirty="0"/>
              <a:t>виртуальном пространстве мы устанавливаем ее с помощью настроек приватности — системы специальных параметров, позволяющих пользователю онлайн-ресурса настраивать уровень внешнего доступа к различным видам персональной информации. «Золотая середина» в интернете подразумевает, что пользователь отрегулировал свои настройки приватности так, что каждый вид или категория персональной информации доступны только той аудитории, для которой сам человек хотел бы сделать ее открытой. </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2720517"/>
            <a:ext cx="1676400" cy="1676400"/>
          </a:xfrm>
          <a:prstGeom prst="rect">
            <a:avLst/>
          </a:prstGeom>
        </p:spPr>
      </p:pic>
    </p:spTree>
    <p:extLst>
      <p:ext uri="{BB962C8B-B14F-4D97-AF65-F5344CB8AC3E}">
        <p14:creationId xmlns:p14="http://schemas.microsoft.com/office/powerpoint/2010/main" val="286660732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circle(in)">
                                      <p:cBhvr>
                                        <p:cTn id="10" dur="2000"/>
                                        <p:tgtEl>
                                          <p:spTgt spid="3">
                                            <p:txEl>
                                              <p:pRg st="0" end="0"/>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circle(in)">
                                      <p:cBhvr>
                                        <p:cTn id="13" dur="2000"/>
                                        <p:tgtEl>
                                          <p:spTgt spid="3">
                                            <p:txEl>
                                              <p:pRg st="1" end="1"/>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circle(in)">
                                      <p:cBhvr>
                                        <p:cTn id="1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 name="Таблица 38"/>
          <p:cNvGraphicFramePr>
            <a:graphicFrameLocks noGrp="1"/>
          </p:cNvGraphicFramePr>
          <p:nvPr>
            <p:extLst>
              <p:ext uri="{D42A27DB-BD31-4B8C-83A1-F6EECF244321}">
                <p14:modId xmlns:p14="http://schemas.microsoft.com/office/powerpoint/2010/main" val="902863976"/>
              </p:ext>
            </p:extLst>
          </p:nvPr>
        </p:nvGraphicFramePr>
        <p:xfrm>
          <a:off x="107504" y="116634"/>
          <a:ext cx="8928992" cy="6633474"/>
        </p:xfrm>
        <a:graphic>
          <a:graphicData uri="http://schemas.openxmlformats.org/drawingml/2006/table">
            <a:tbl>
              <a:tblPr firstRow="1" firstCol="1" bandRow="1">
                <a:tableStyleId>{5C22544A-7EE6-4342-B048-85BDC9FD1C3A}</a:tableStyleId>
              </a:tblPr>
              <a:tblGrid>
                <a:gridCol w="623680"/>
                <a:gridCol w="2933398"/>
                <a:gridCol w="1088901"/>
                <a:gridCol w="1379275"/>
                <a:gridCol w="943715"/>
                <a:gridCol w="943715"/>
                <a:gridCol w="1016308"/>
              </a:tblGrid>
              <a:tr h="2819051">
                <a:tc>
                  <a:txBody>
                    <a:bodyPr/>
                    <a:lstStyle/>
                    <a:p>
                      <a:pPr marL="144145" marR="73660" indent="173990" algn="l">
                        <a:lnSpc>
                          <a:spcPct val="107000"/>
                        </a:lnSpc>
                        <a:spcAft>
                          <a:spcPts val="800"/>
                        </a:spcAft>
                      </a:pPr>
                      <a:r>
                        <a:rPr lang="ru-RU" sz="1050" dirty="0">
                          <a:effectLst/>
                          <a:latin typeface="Times New Roman" panose="02020603050405020304" pitchFamily="18" charset="0"/>
                          <a:cs typeface="Times New Roman" panose="02020603050405020304" pitchFamily="18" charset="0"/>
                        </a:rPr>
                        <a:t> </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73660" indent="173990" algn="l">
                        <a:lnSpc>
                          <a:spcPct val="107000"/>
                        </a:lnSpc>
                        <a:spcAft>
                          <a:spcPts val="800"/>
                        </a:spcAft>
                      </a:pP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algn="ctr"/>
                      <a:r>
                        <a:rPr lang="ru-RU" sz="1600" dirty="0" smtClean="0">
                          <a:latin typeface="Times New Roman" panose="02020603050405020304" pitchFamily="18" charset="0"/>
                          <a:cs typeface="Times New Roman" panose="02020603050405020304" pitchFamily="18" charset="0"/>
                        </a:rPr>
                        <a:t>Никто</a:t>
                      </a:r>
                    </a:p>
                    <a:p>
                      <a:pPr algn="ctr"/>
                      <a:r>
                        <a:rPr lang="ru-RU" sz="1600" dirty="0" smtClean="0">
                          <a:latin typeface="Times New Roman" panose="02020603050405020304" pitchFamily="18" charset="0"/>
                          <a:cs typeface="Times New Roman" panose="02020603050405020304" pitchFamily="18" charset="0"/>
                        </a:rPr>
                        <a:t>(только я)</a:t>
                      </a:r>
                      <a:endParaRPr lang="ru-RU" sz="1600" dirty="0">
                        <a:latin typeface="Times New Roman" panose="02020603050405020304" pitchFamily="18" charset="0"/>
                        <a:cs typeface="Times New Roman" panose="02020603050405020304" pitchFamily="18" charset="0"/>
                      </a:endParaRPr>
                    </a:p>
                  </a:txBody>
                  <a:tcPr marL="17924" marR="2830" marT="21383" marB="0" vert="vert270" anchor="ctr"/>
                </a:tc>
                <a:tc>
                  <a:txBody>
                    <a:bodyPr/>
                    <a:lstStyle/>
                    <a:p>
                      <a:pPr marL="144145" marR="73660" indent="173990" algn="ctr">
                        <a:lnSpc>
                          <a:spcPct val="107000"/>
                        </a:lnSpc>
                        <a:spcAft>
                          <a:spcPts val="800"/>
                        </a:spcAft>
                      </a:pPr>
                      <a:r>
                        <a:rPr lang="ru-RU" sz="1600" dirty="0" smtClean="0">
                          <a:effectLst/>
                          <a:latin typeface="Times New Roman" panose="02020603050405020304" pitchFamily="18" charset="0"/>
                          <a:cs typeface="Times New Roman" panose="02020603050405020304" pitchFamily="18" charset="0"/>
                        </a:rPr>
                        <a:t>Некоторые друзья или группы друзей</a:t>
                      </a:r>
                      <a:endParaRPr lang="ru-RU" sz="160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vert="vert270" anchor="ctr"/>
                </a:tc>
                <a:tc>
                  <a:txBody>
                    <a:bodyPr/>
                    <a:lstStyle/>
                    <a:p>
                      <a:pPr marL="69215" marR="73660" indent="173990" algn="l">
                        <a:lnSpc>
                          <a:spcPct val="107000"/>
                        </a:lnSpc>
                        <a:spcAft>
                          <a:spcPts val="0"/>
                        </a:spcAft>
                      </a:pPr>
                      <a:endParaRPr lang="ru-RU" sz="1600" dirty="0">
                        <a:effectLst/>
                        <a:latin typeface="Times New Roman" panose="02020603050405020304" pitchFamily="18" charset="0"/>
                        <a:cs typeface="Times New Roman" panose="02020603050405020304" pitchFamily="18" charset="0"/>
                      </a:endParaRPr>
                    </a:p>
                    <a:p>
                      <a:pPr marL="144145" marR="73660" indent="173990" algn="ctr">
                        <a:lnSpc>
                          <a:spcPct val="107000"/>
                        </a:lnSpc>
                        <a:spcAft>
                          <a:spcPts val="800"/>
                        </a:spcAft>
                      </a:pPr>
                      <a:r>
                        <a:rPr lang="ru-RU" sz="1600" dirty="0" smtClean="0">
                          <a:effectLst/>
                          <a:latin typeface="Times New Roman" panose="02020603050405020304" pitchFamily="18" charset="0"/>
                          <a:cs typeface="Times New Roman" panose="02020603050405020304" pitchFamily="18" charset="0"/>
                        </a:rPr>
                        <a:t>Все</a:t>
                      </a:r>
                    </a:p>
                    <a:p>
                      <a:pPr marL="144145" marR="73660" indent="173990" algn="ctr">
                        <a:lnSpc>
                          <a:spcPct val="107000"/>
                        </a:lnSpc>
                        <a:spcAft>
                          <a:spcPts val="800"/>
                        </a:spcAft>
                      </a:pPr>
                      <a:r>
                        <a:rPr lang="ru-RU" sz="1600" dirty="0" smtClean="0">
                          <a:effectLst/>
                          <a:latin typeface="Times New Roman" panose="02020603050405020304" pitchFamily="18" charset="0"/>
                          <a:cs typeface="Times New Roman" panose="02020603050405020304" pitchFamily="18" charset="0"/>
                        </a:rPr>
                        <a:t>друзья</a:t>
                      </a:r>
                      <a:endParaRPr lang="ru-RU" sz="160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vert="vert270"/>
                </a:tc>
                <a:tc>
                  <a:txBody>
                    <a:bodyPr/>
                    <a:lstStyle/>
                    <a:p>
                      <a:pPr marL="41910" marR="73660" indent="173990" algn="l">
                        <a:lnSpc>
                          <a:spcPct val="107000"/>
                        </a:lnSpc>
                        <a:spcAft>
                          <a:spcPts val="0"/>
                        </a:spcAft>
                      </a:pPr>
                      <a:endParaRPr lang="ru-RU" sz="1400" dirty="0">
                        <a:effectLst/>
                        <a:latin typeface="Times New Roman" panose="02020603050405020304" pitchFamily="18" charset="0"/>
                        <a:cs typeface="Times New Roman" panose="02020603050405020304" pitchFamily="18" charset="0"/>
                      </a:endParaRPr>
                    </a:p>
                    <a:p>
                      <a:pPr marL="144145" marR="73660" indent="173990" algn="just">
                        <a:lnSpc>
                          <a:spcPct val="107000"/>
                        </a:lnSpc>
                        <a:spcAft>
                          <a:spcPts val="800"/>
                        </a:spcAft>
                      </a:pPr>
                      <a:r>
                        <a:rPr lang="ru-RU" sz="1600" dirty="0" smtClean="0">
                          <a:effectLst/>
                          <a:latin typeface="Times New Roman" panose="02020603050405020304" pitchFamily="18" charset="0"/>
                          <a:cs typeface="Times New Roman" panose="02020603050405020304" pitchFamily="18" charset="0"/>
                        </a:rPr>
                        <a:t>Друзья и друзья друзей</a:t>
                      </a:r>
                      <a:endParaRPr lang="ru-RU" sz="160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vert="vert270" anchor="ctr" anchorCtr="1"/>
                </a:tc>
                <a:tc>
                  <a:txBody>
                    <a:bodyPr/>
                    <a:lstStyle/>
                    <a:p>
                      <a:pPr marL="41910" marR="73660" indent="173990" algn="just">
                        <a:lnSpc>
                          <a:spcPct val="107000"/>
                        </a:lnSpc>
                        <a:spcAft>
                          <a:spcPts val="0"/>
                        </a:spcAft>
                      </a:pPr>
                      <a:r>
                        <a:rPr lang="ru-RU" sz="1600" dirty="0" smtClean="0">
                          <a:effectLst/>
                          <a:latin typeface="Times New Roman" panose="02020603050405020304" pitchFamily="18" charset="0"/>
                          <a:cs typeface="Times New Roman" panose="02020603050405020304" pitchFamily="18" charset="0"/>
                        </a:rPr>
                        <a:t>Все пользователи</a:t>
                      </a:r>
                      <a:endParaRPr lang="ru-RU" sz="1600" dirty="0">
                        <a:effectLst/>
                        <a:latin typeface="Times New Roman" panose="02020603050405020304" pitchFamily="18" charset="0"/>
                        <a:cs typeface="Times New Roman" panose="02020603050405020304" pitchFamily="18" charset="0"/>
                      </a:endParaRPr>
                    </a:p>
                  </a:txBody>
                  <a:tcPr marL="17924" marR="2830" marT="21383" marB="0" vert="vert270" anchor="ctr" anchorCtr="1"/>
                </a:tc>
              </a:tr>
              <a:tr h="193724">
                <a:tc gridSpan="7">
                  <a:txBody>
                    <a:bodyPr/>
                    <a:lstStyle/>
                    <a:p>
                      <a:pPr marL="144145" marR="73660" indent="173990" algn="just">
                        <a:lnSpc>
                          <a:spcPct val="107000"/>
                        </a:lnSpc>
                        <a:spcAft>
                          <a:spcPts val="0"/>
                        </a:spcAft>
                      </a:pPr>
                      <a:r>
                        <a:rPr lang="ru-RU" sz="1050" dirty="0">
                          <a:effectLst/>
                          <a:latin typeface="Times New Roman" panose="02020603050405020304" pitchFamily="18" charset="0"/>
                          <a:cs typeface="Times New Roman" panose="02020603050405020304" pitchFamily="18" charset="0"/>
                        </a:rPr>
                        <a:t>Кому ты позволишь видеть следующие типы твоей персональной информации?</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93724">
                <a:tc>
                  <a:txBody>
                    <a:bodyPr/>
                    <a:lstStyle/>
                    <a:p>
                      <a:pPr marL="144145" marR="3048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1.</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73660" indent="173990" algn="l">
                        <a:lnSpc>
                          <a:spcPct val="107000"/>
                        </a:lnSpc>
                        <a:spcAft>
                          <a:spcPts val="0"/>
                        </a:spcAft>
                      </a:pPr>
                      <a:r>
                        <a:rPr lang="ru-RU" sz="1050" dirty="0">
                          <a:effectLst/>
                          <a:latin typeface="Times New Roman" panose="02020603050405020304" pitchFamily="18" charset="0"/>
                          <a:cs typeface="Times New Roman" panose="02020603050405020304" pitchFamily="18" charset="0"/>
                        </a:rPr>
                        <a:t>Список друзей в социальной сети</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30480"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0</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30480"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1</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30480"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2</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30480"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3</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9845"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4</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r>
              <a:tr h="193724">
                <a:tc>
                  <a:txBody>
                    <a:bodyPr/>
                    <a:lstStyle/>
                    <a:p>
                      <a:pPr marL="144145" marR="2984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2.</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73660" indent="173990" algn="l">
                        <a:lnSpc>
                          <a:spcPct val="107000"/>
                        </a:lnSpc>
                        <a:spcAft>
                          <a:spcPts val="0"/>
                        </a:spcAft>
                      </a:pPr>
                      <a:r>
                        <a:rPr lang="ru-RU" sz="1050" dirty="0">
                          <a:effectLst/>
                          <a:latin typeface="Times New Roman" panose="02020603050405020304" pitchFamily="18" charset="0"/>
                          <a:cs typeface="Times New Roman" panose="02020603050405020304" pitchFamily="18" charset="0"/>
                        </a:rPr>
                        <a:t>Адрес электронной почты</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30480"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0</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9845"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1</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9845"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2</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984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3</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984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4</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r>
              <a:tr h="193724">
                <a:tc>
                  <a:txBody>
                    <a:bodyPr/>
                    <a:lstStyle/>
                    <a:p>
                      <a:pPr marL="144145" marR="2984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3.</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635" marR="73660" indent="173990" algn="l">
                        <a:lnSpc>
                          <a:spcPct val="107000"/>
                        </a:lnSpc>
                        <a:spcAft>
                          <a:spcPts val="0"/>
                        </a:spcAft>
                      </a:pPr>
                      <a:r>
                        <a:rPr lang="ru-RU" sz="1050" dirty="0">
                          <a:effectLst/>
                          <a:latin typeface="Times New Roman" panose="02020603050405020304" pitchFamily="18" charset="0"/>
                          <a:cs typeface="Times New Roman" panose="02020603050405020304" pitchFamily="18" charset="0"/>
                        </a:rPr>
                        <a:t>Номер мобильного телефона</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9845"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0</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984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1</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9845"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2</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921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3</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921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4</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r>
              <a:tr h="193724">
                <a:tc>
                  <a:txBody>
                    <a:bodyPr/>
                    <a:lstStyle/>
                    <a:p>
                      <a:pPr marL="144145" marR="2921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4.</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tc>
                <a:tc>
                  <a:txBody>
                    <a:bodyPr/>
                    <a:lstStyle/>
                    <a:p>
                      <a:pPr marL="635" marR="73660" indent="173990" algn="l">
                        <a:lnSpc>
                          <a:spcPct val="107000"/>
                        </a:lnSpc>
                        <a:spcAft>
                          <a:spcPts val="0"/>
                        </a:spcAft>
                      </a:pPr>
                      <a:r>
                        <a:rPr lang="ru-RU" sz="1050" dirty="0">
                          <a:effectLst/>
                          <a:latin typeface="Times New Roman" panose="02020603050405020304" pitchFamily="18" charset="0"/>
                          <a:cs typeface="Times New Roman" panose="02020603050405020304" pitchFamily="18" charset="0"/>
                        </a:rPr>
                        <a:t>Связанные аккаунты (веб-сайт, скайп и др.) </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921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0</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tc>
                <a:tc>
                  <a:txBody>
                    <a:bodyPr/>
                    <a:lstStyle/>
                    <a:p>
                      <a:pPr marL="144145" marR="2921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1</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tc>
                <a:tc>
                  <a:txBody>
                    <a:bodyPr/>
                    <a:lstStyle/>
                    <a:p>
                      <a:pPr marL="144145" marR="29210"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2</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921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3</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tc>
                <a:tc>
                  <a:txBody>
                    <a:bodyPr/>
                    <a:lstStyle/>
                    <a:p>
                      <a:pPr marL="144145" marR="2921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4</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tc>
              </a:tr>
              <a:tr h="193724">
                <a:tc>
                  <a:txBody>
                    <a:bodyPr/>
                    <a:lstStyle/>
                    <a:p>
                      <a:pPr marL="144145" marR="2921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5.</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635" marR="73660" indent="173990" algn="l">
                        <a:lnSpc>
                          <a:spcPct val="107000"/>
                        </a:lnSpc>
                        <a:spcAft>
                          <a:spcPts val="0"/>
                        </a:spcAft>
                      </a:pPr>
                      <a:r>
                        <a:rPr lang="ru-RU" sz="1050" dirty="0">
                          <a:effectLst/>
                          <a:latin typeface="Times New Roman" panose="02020603050405020304" pitchFamily="18" charset="0"/>
                          <a:cs typeface="Times New Roman" panose="02020603050405020304" pitchFamily="18" charset="0"/>
                        </a:rPr>
                        <a:t>Домашний адрес</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921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0</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921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1</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9210"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2</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857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3</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857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4</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r>
              <a:tr h="193724">
                <a:tc>
                  <a:txBody>
                    <a:bodyPr/>
                    <a:lstStyle/>
                    <a:p>
                      <a:pPr marL="144145" marR="2857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6.</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635" marR="73660" indent="173990" algn="l">
                        <a:lnSpc>
                          <a:spcPct val="107000"/>
                        </a:lnSpc>
                        <a:spcAft>
                          <a:spcPts val="0"/>
                        </a:spcAft>
                      </a:pPr>
                      <a:r>
                        <a:rPr lang="ru-RU" sz="1050" dirty="0">
                          <a:effectLst/>
                          <a:latin typeface="Times New Roman" panose="02020603050405020304" pitchFamily="18" charset="0"/>
                          <a:cs typeface="Times New Roman" panose="02020603050405020304" pitchFamily="18" charset="0"/>
                        </a:rPr>
                        <a:t>Фотографии с тобой</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857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0</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857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1</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8575"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2</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857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3</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857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4</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r>
              <a:tr h="193724">
                <a:tc>
                  <a:txBody>
                    <a:bodyPr/>
                    <a:lstStyle/>
                    <a:p>
                      <a:pPr marL="144145" marR="2857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7.</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270" marR="73660" indent="173990" algn="l">
                        <a:lnSpc>
                          <a:spcPct val="107000"/>
                        </a:lnSpc>
                        <a:spcAft>
                          <a:spcPts val="0"/>
                        </a:spcAft>
                      </a:pPr>
                      <a:r>
                        <a:rPr lang="ru-RU" sz="1050" dirty="0">
                          <a:effectLst/>
                          <a:latin typeface="Times New Roman" panose="02020603050405020304" pitchFamily="18" charset="0"/>
                          <a:cs typeface="Times New Roman" panose="02020603050405020304" pitchFamily="18" charset="0"/>
                        </a:rPr>
                        <a:t>Видеозаписи с тобой</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857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0</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857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1</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7940"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2</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794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3</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794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4</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r>
              <a:tr h="193724">
                <a:tc>
                  <a:txBody>
                    <a:bodyPr/>
                    <a:lstStyle/>
                    <a:p>
                      <a:pPr marL="144145" marR="2794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8.</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270" marR="73660" indent="173990" algn="l">
                        <a:lnSpc>
                          <a:spcPct val="107000"/>
                        </a:lnSpc>
                        <a:spcAft>
                          <a:spcPts val="0"/>
                        </a:spcAft>
                      </a:pPr>
                      <a:r>
                        <a:rPr lang="ru-RU" sz="1050" dirty="0">
                          <a:effectLst/>
                          <a:latin typeface="Times New Roman" panose="02020603050405020304" pitchFamily="18" charset="0"/>
                          <a:cs typeface="Times New Roman" panose="02020603050405020304" pitchFamily="18" charset="0"/>
                        </a:rPr>
                        <a:t>Список твоих групп</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794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0</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794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1</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7940"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2</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794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3</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730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4</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r>
              <a:tr h="193724">
                <a:tc>
                  <a:txBody>
                    <a:bodyPr/>
                    <a:lstStyle/>
                    <a:p>
                      <a:pPr marL="144145" marR="2794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9.</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270" marR="73660" indent="173990" algn="l">
                        <a:lnSpc>
                          <a:spcPct val="107000"/>
                        </a:lnSpc>
                        <a:spcAft>
                          <a:spcPts val="0"/>
                        </a:spcAft>
                      </a:pPr>
                      <a:r>
                        <a:rPr lang="ru-RU" sz="1050" dirty="0">
                          <a:effectLst/>
                          <a:latin typeface="Times New Roman" panose="02020603050405020304" pitchFamily="18" charset="0"/>
                          <a:cs typeface="Times New Roman" panose="02020603050405020304" pitchFamily="18" charset="0"/>
                        </a:rPr>
                        <a:t>Карту с твоими фотографиями</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794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0</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730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1</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7305"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2</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730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3</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730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4</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r>
              <a:tr h="248480">
                <a:tc>
                  <a:txBody>
                    <a:bodyPr/>
                    <a:lstStyle/>
                    <a:p>
                      <a:pPr marL="30480" marR="73660" indent="173990" algn="l">
                        <a:lnSpc>
                          <a:spcPct val="107000"/>
                        </a:lnSpc>
                        <a:spcAft>
                          <a:spcPts val="0"/>
                        </a:spcAft>
                      </a:pPr>
                      <a:r>
                        <a:rPr lang="ru-RU" sz="1050" dirty="0" smtClean="0">
                          <a:effectLst/>
                          <a:latin typeface="Times New Roman" panose="02020603050405020304" pitchFamily="18" charset="0"/>
                          <a:cs typeface="Times New Roman" panose="02020603050405020304" pitchFamily="18" charset="0"/>
                        </a:rPr>
                        <a:t>    10</a:t>
                      </a:r>
                      <a:r>
                        <a:rPr lang="ru-RU" sz="1050" dirty="0">
                          <a:effectLst/>
                          <a:latin typeface="Times New Roman" panose="02020603050405020304" pitchFamily="18" charset="0"/>
                          <a:cs typeface="Times New Roman" panose="02020603050405020304" pitchFamily="18" charset="0"/>
                        </a:rPr>
                        <a:t>.</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270" marR="73660" indent="173990" algn="l">
                        <a:lnSpc>
                          <a:spcPct val="107000"/>
                        </a:lnSpc>
                        <a:spcAft>
                          <a:spcPts val="0"/>
                        </a:spcAft>
                      </a:pPr>
                      <a:r>
                        <a:rPr lang="ru-RU" sz="1050" dirty="0">
                          <a:effectLst/>
                          <a:latin typeface="Times New Roman" panose="02020603050405020304" pitchFamily="18" charset="0"/>
                          <a:cs typeface="Times New Roman" panose="02020603050405020304" pitchFamily="18" charset="0"/>
                        </a:rPr>
                        <a:t>Чужие записи на твоей странице</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730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0</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730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1</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7305"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2</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730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3</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730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4</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r>
              <a:tr h="248480">
                <a:tc>
                  <a:txBody>
                    <a:bodyPr/>
                    <a:lstStyle/>
                    <a:p>
                      <a:pPr marL="34290" marR="73660" indent="173990" algn="l">
                        <a:lnSpc>
                          <a:spcPct val="107000"/>
                        </a:lnSpc>
                        <a:spcAft>
                          <a:spcPts val="0"/>
                        </a:spcAft>
                      </a:pPr>
                      <a:r>
                        <a:rPr lang="ru-RU" sz="1050" dirty="0" smtClean="0">
                          <a:effectLst/>
                          <a:latin typeface="Times New Roman" panose="02020603050405020304" pitchFamily="18" charset="0"/>
                          <a:cs typeface="Times New Roman" panose="02020603050405020304" pitchFamily="18" charset="0"/>
                        </a:rPr>
                        <a:t>    11</a:t>
                      </a:r>
                      <a:r>
                        <a:rPr lang="ru-RU" sz="1050" dirty="0">
                          <a:effectLst/>
                          <a:latin typeface="Times New Roman" panose="02020603050405020304" pitchFamily="18" charset="0"/>
                          <a:cs typeface="Times New Roman" panose="02020603050405020304" pitchFamily="18" charset="0"/>
                        </a:rPr>
                        <a:t>.</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905" marR="73660" indent="173990" algn="l">
                        <a:lnSpc>
                          <a:spcPct val="107000"/>
                        </a:lnSpc>
                        <a:spcAft>
                          <a:spcPts val="0"/>
                        </a:spcAft>
                      </a:pPr>
                      <a:r>
                        <a:rPr lang="ru-RU" sz="1050" dirty="0">
                          <a:effectLst/>
                          <a:latin typeface="Times New Roman" panose="02020603050405020304" pitchFamily="18" charset="0"/>
                          <a:cs typeface="Times New Roman" panose="02020603050405020304" pitchFamily="18" charset="0"/>
                        </a:rPr>
                        <a:t>Комментарии к твоим записям</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730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0</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730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1</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7305"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2</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667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3</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667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4</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r>
              <a:tr h="193724">
                <a:tc gridSpan="7">
                  <a:txBody>
                    <a:bodyPr/>
                    <a:lstStyle/>
                    <a:p>
                      <a:pPr marL="1905" marR="73660" indent="173990" algn="just">
                        <a:lnSpc>
                          <a:spcPct val="107000"/>
                        </a:lnSpc>
                        <a:spcAft>
                          <a:spcPts val="0"/>
                        </a:spcAft>
                      </a:pPr>
                      <a:r>
                        <a:rPr lang="ru-RU" sz="1050" dirty="0">
                          <a:effectLst/>
                          <a:latin typeface="Times New Roman" panose="02020603050405020304" pitchFamily="18" charset="0"/>
                          <a:cs typeface="Times New Roman" panose="02020603050405020304" pitchFamily="18" charset="0"/>
                        </a:rPr>
                        <a:t>Кто может осуществлять следующие действия в твоей социальной сети?</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48480">
                <a:tc>
                  <a:txBody>
                    <a:bodyPr/>
                    <a:lstStyle/>
                    <a:p>
                      <a:pPr marL="28575" marR="73660" indent="173990" algn="l">
                        <a:lnSpc>
                          <a:spcPct val="107000"/>
                        </a:lnSpc>
                        <a:spcAft>
                          <a:spcPts val="0"/>
                        </a:spcAft>
                      </a:pPr>
                      <a:r>
                        <a:rPr lang="ru-RU" sz="1050">
                          <a:effectLst/>
                          <a:latin typeface="Times New Roman" panose="02020603050405020304" pitchFamily="18" charset="0"/>
                          <a:cs typeface="Times New Roman" panose="02020603050405020304" pitchFamily="18" charset="0"/>
                        </a:rPr>
                        <a:t>12.</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tc>
                <a:tc>
                  <a:txBody>
                    <a:bodyPr/>
                    <a:lstStyle/>
                    <a:p>
                      <a:pPr marL="1905" marR="73660" indent="173990" algn="l">
                        <a:lnSpc>
                          <a:spcPct val="107000"/>
                        </a:lnSpc>
                        <a:spcAft>
                          <a:spcPts val="0"/>
                        </a:spcAft>
                      </a:pPr>
                      <a:r>
                        <a:rPr lang="ru-RU" sz="1050" dirty="0">
                          <a:effectLst/>
                          <a:latin typeface="Times New Roman" panose="02020603050405020304" pitchFamily="18" charset="0"/>
                          <a:cs typeface="Times New Roman" panose="02020603050405020304" pitchFamily="18" charset="0"/>
                        </a:rPr>
                        <a:t>Оставлять записи на твоей странице</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6670"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0</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tc>
                <a:tc>
                  <a:txBody>
                    <a:bodyPr/>
                    <a:lstStyle/>
                    <a:p>
                      <a:pPr marL="144145" marR="26670"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1</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tc>
                <a:tc>
                  <a:txBody>
                    <a:bodyPr/>
                    <a:lstStyle/>
                    <a:p>
                      <a:pPr marL="144145" marR="26670"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2</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6670"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3</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tc>
                <a:tc>
                  <a:txBody>
                    <a:bodyPr/>
                    <a:lstStyle/>
                    <a:p>
                      <a:pPr marL="144145" marR="26670"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4</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tc>
              </a:tr>
              <a:tr h="248480">
                <a:tc>
                  <a:txBody>
                    <a:bodyPr/>
                    <a:lstStyle/>
                    <a:p>
                      <a:pPr marL="31115" marR="73660" indent="173990" algn="l">
                        <a:lnSpc>
                          <a:spcPct val="107000"/>
                        </a:lnSpc>
                        <a:spcAft>
                          <a:spcPts val="0"/>
                        </a:spcAft>
                      </a:pPr>
                      <a:r>
                        <a:rPr lang="ru-RU" sz="1050">
                          <a:effectLst/>
                          <a:latin typeface="Times New Roman" panose="02020603050405020304" pitchFamily="18" charset="0"/>
                          <a:cs typeface="Times New Roman" panose="02020603050405020304" pitchFamily="18" charset="0"/>
                        </a:rPr>
                        <a:t>13.</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905" marR="73660" indent="173990" algn="l">
                        <a:lnSpc>
                          <a:spcPct val="107000"/>
                        </a:lnSpc>
                        <a:spcAft>
                          <a:spcPts val="0"/>
                        </a:spcAft>
                      </a:pPr>
                      <a:r>
                        <a:rPr lang="ru-RU" sz="1050" dirty="0">
                          <a:effectLst/>
                          <a:latin typeface="Times New Roman" panose="02020603050405020304" pitchFamily="18" charset="0"/>
                          <a:cs typeface="Times New Roman" panose="02020603050405020304" pitchFamily="18" charset="0"/>
                        </a:rPr>
                        <a:t>Комментировать твои записи</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667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0</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667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1</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6670"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2</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603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3</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603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4</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r>
              <a:tr h="248480">
                <a:tc>
                  <a:txBody>
                    <a:bodyPr/>
                    <a:lstStyle/>
                    <a:p>
                      <a:pPr marL="31750" marR="73660" indent="173990" algn="l">
                        <a:lnSpc>
                          <a:spcPct val="107000"/>
                        </a:lnSpc>
                        <a:spcAft>
                          <a:spcPts val="0"/>
                        </a:spcAft>
                      </a:pPr>
                      <a:r>
                        <a:rPr lang="ru-RU" sz="1050">
                          <a:effectLst/>
                          <a:latin typeface="Times New Roman" panose="02020603050405020304" pitchFamily="18" charset="0"/>
                          <a:cs typeface="Times New Roman" panose="02020603050405020304" pitchFamily="18" charset="0"/>
                        </a:rPr>
                        <a:t>14.</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905" marR="73660" indent="173990" algn="l">
                        <a:lnSpc>
                          <a:spcPct val="107000"/>
                        </a:lnSpc>
                        <a:spcAft>
                          <a:spcPts val="0"/>
                        </a:spcAft>
                      </a:pPr>
                      <a:r>
                        <a:rPr lang="ru-RU" sz="1050" dirty="0">
                          <a:effectLst/>
                          <a:latin typeface="Times New Roman" panose="02020603050405020304" pitchFamily="18" charset="0"/>
                          <a:cs typeface="Times New Roman" panose="02020603050405020304" pitchFamily="18" charset="0"/>
                        </a:rPr>
                        <a:t>Писать тебе личные сообщения</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603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0</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603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1</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6035"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2</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603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3</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603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4</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r>
              <a:tr h="248480">
                <a:tc>
                  <a:txBody>
                    <a:bodyPr/>
                    <a:lstStyle/>
                    <a:p>
                      <a:pPr marL="31750" marR="73660" indent="173990" algn="l">
                        <a:lnSpc>
                          <a:spcPct val="107000"/>
                        </a:lnSpc>
                        <a:spcAft>
                          <a:spcPts val="0"/>
                        </a:spcAft>
                      </a:pPr>
                      <a:r>
                        <a:rPr lang="ru-RU" sz="1050">
                          <a:effectLst/>
                          <a:latin typeface="Times New Roman" panose="02020603050405020304" pitchFamily="18" charset="0"/>
                          <a:cs typeface="Times New Roman" panose="02020603050405020304" pitchFamily="18" charset="0"/>
                        </a:rPr>
                        <a:t>15.</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2540" marR="73660" indent="173990" algn="l">
                        <a:lnSpc>
                          <a:spcPct val="107000"/>
                        </a:lnSpc>
                        <a:spcAft>
                          <a:spcPts val="0"/>
                        </a:spcAft>
                      </a:pPr>
                      <a:r>
                        <a:rPr lang="ru-RU" sz="1050" dirty="0">
                          <a:effectLst/>
                          <a:latin typeface="Times New Roman" panose="02020603050405020304" pitchFamily="18" charset="0"/>
                          <a:cs typeface="Times New Roman" panose="02020603050405020304" pitchFamily="18" charset="0"/>
                        </a:rPr>
                        <a:t>Приглашать тебя в сообщества</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603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0</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6035"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1</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5400" indent="173990" algn="ctr">
                        <a:lnSpc>
                          <a:spcPct val="107000"/>
                        </a:lnSpc>
                        <a:spcAft>
                          <a:spcPts val="0"/>
                        </a:spcAft>
                      </a:pPr>
                      <a:r>
                        <a:rPr lang="ru-RU" sz="1050" dirty="0">
                          <a:effectLst/>
                          <a:latin typeface="Times New Roman" panose="02020603050405020304" pitchFamily="18" charset="0"/>
                          <a:cs typeface="Times New Roman" panose="02020603050405020304" pitchFamily="18" charset="0"/>
                        </a:rPr>
                        <a:t>2</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nchor="ctr" anchorCtr="1"/>
                </a:tc>
                <a:tc>
                  <a:txBody>
                    <a:bodyPr/>
                    <a:lstStyle/>
                    <a:p>
                      <a:pPr marL="144145" marR="2540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3</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a:txBody>
                    <a:bodyPr/>
                    <a:lstStyle/>
                    <a:p>
                      <a:pPr marL="144145" marR="25400" indent="173990" algn="ctr">
                        <a:lnSpc>
                          <a:spcPct val="107000"/>
                        </a:lnSpc>
                        <a:spcAft>
                          <a:spcPts val="0"/>
                        </a:spcAft>
                      </a:pPr>
                      <a:r>
                        <a:rPr lang="ru-RU" sz="1050">
                          <a:effectLst/>
                          <a:latin typeface="Times New Roman" panose="02020603050405020304" pitchFamily="18" charset="0"/>
                          <a:cs typeface="Times New Roman" panose="02020603050405020304" pitchFamily="18" charset="0"/>
                        </a:rPr>
                        <a:t>4</a:t>
                      </a:r>
                      <a:endParaRPr lang="ru-RU" sz="105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r>
              <a:tr h="116190">
                <a:tc gridSpan="7">
                  <a:txBody>
                    <a:bodyPr/>
                    <a:lstStyle/>
                    <a:p>
                      <a:pPr marL="2540" marR="73660" indent="173990" algn="l">
                        <a:lnSpc>
                          <a:spcPct val="107000"/>
                        </a:lnSpc>
                        <a:spcAft>
                          <a:spcPts val="0"/>
                        </a:spcAft>
                      </a:pPr>
                      <a:r>
                        <a:rPr lang="ru-RU" sz="1050" dirty="0">
                          <a:effectLst/>
                          <a:latin typeface="Times New Roman" panose="02020603050405020304" pitchFamily="18" charset="0"/>
                          <a:cs typeface="Times New Roman" panose="02020603050405020304" pitchFamily="18" charset="0"/>
                        </a:rPr>
                        <a:t>Общая сумма баллов:</a:t>
                      </a:r>
                      <a:endParaRPr lang="ru-RU" sz="1050" dirty="0">
                        <a:solidFill>
                          <a:srgbClr val="181717"/>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7924" marR="2830" marT="21383"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bl>
          </a:graphicData>
        </a:graphic>
      </p:graphicFrame>
    </p:spTree>
    <p:extLst>
      <p:ext uri="{BB962C8B-B14F-4D97-AF65-F5344CB8AC3E}">
        <p14:creationId xmlns:p14="http://schemas.microsoft.com/office/powerpoint/2010/main" val="3011315762"/>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845"/>
          <p:cNvPicPr/>
          <p:nvPr/>
        </p:nvPicPr>
        <p:blipFill>
          <a:blip r:embed="rId2"/>
          <a:stretch>
            <a:fillRect/>
          </a:stretch>
        </p:blipFill>
        <p:spPr>
          <a:xfrm>
            <a:off x="1331640" y="2060848"/>
            <a:ext cx="6912768" cy="1512168"/>
          </a:xfrm>
          <a:prstGeom prst="rect">
            <a:avLst/>
          </a:prstGeom>
        </p:spPr>
      </p:pic>
      <p:sp>
        <p:nvSpPr>
          <p:cNvPr id="5" name="TextBox 4"/>
          <p:cNvSpPr txBox="1"/>
          <p:nvPr/>
        </p:nvSpPr>
        <p:spPr>
          <a:xfrm>
            <a:off x="1331640" y="908720"/>
            <a:ext cx="6552728" cy="584775"/>
          </a:xfrm>
          <a:prstGeom prst="rect">
            <a:avLst/>
          </a:prstGeom>
          <a:noFill/>
        </p:spPr>
        <p:txBody>
          <a:bodyPr wrap="square" rtlCol="0">
            <a:spAutoFit/>
          </a:bodyPr>
          <a:lstStyle/>
          <a:p>
            <a:pPr algn="ctr"/>
            <a:r>
              <a:rPr lang="ru-RU" sz="3200" dirty="0" smtClean="0"/>
              <a:t>Шкала «открытости – закрытости»</a:t>
            </a:r>
            <a:endParaRPr lang="ru-RU" sz="3200" dirty="0"/>
          </a:p>
        </p:txBody>
      </p:sp>
      <p:sp>
        <p:nvSpPr>
          <p:cNvPr id="7" name="Прямоугольник 6"/>
          <p:cNvSpPr/>
          <p:nvPr/>
        </p:nvSpPr>
        <p:spPr>
          <a:xfrm>
            <a:off x="611560" y="3789040"/>
            <a:ext cx="7848872" cy="2031325"/>
          </a:xfrm>
          <a:prstGeom prst="rect">
            <a:avLst/>
          </a:prstGeom>
        </p:spPr>
        <p:txBody>
          <a:bodyPr wrap="square">
            <a:spAutoFit/>
          </a:bodyPr>
          <a:lstStyle/>
          <a:p>
            <a:pPr marL="285750" indent="-285750" algn="just">
              <a:buFont typeface="Arial" panose="020B0604020202020204" pitchFamily="34" charset="0"/>
              <a:buChar char="•"/>
            </a:pPr>
            <a:r>
              <a:rPr lang="ru-RU" sz="1400" dirty="0" smtClean="0"/>
              <a:t>Менее </a:t>
            </a:r>
            <a:r>
              <a:rPr lang="ru-RU" sz="1400" dirty="0"/>
              <a:t>15 баллов — крайне выраженное смещение в сторону полюса «закрытости»; может свидетельствовать о чрезмерной замкнутости и склонности к самоизоляции в </a:t>
            </a:r>
            <a:r>
              <a:rPr lang="ru-RU" sz="1400" dirty="0" smtClean="0"/>
              <a:t>сети.</a:t>
            </a:r>
          </a:p>
          <a:p>
            <a:pPr marL="285750" indent="-285750" algn="just">
              <a:buFont typeface="Arial" panose="020B0604020202020204" pitchFamily="34" charset="0"/>
              <a:buChar char="•"/>
            </a:pPr>
            <a:r>
              <a:rPr lang="ru-RU" sz="1400" dirty="0" smtClean="0"/>
              <a:t>15–25 </a:t>
            </a:r>
            <a:r>
              <a:rPr lang="ru-RU" sz="1400" dirty="0"/>
              <a:t>баллов — личный баланс в интернете смещен в сторону полюса «закрытости</a:t>
            </a:r>
            <a:r>
              <a:rPr lang="ru-RU" sz="1400" dirty="0" smtClean="0"/>
              <a:t>».</a:t>
            </a:r>
          </a:p>
          <a:p>
            <a:pPr marL="285750" indent="-285750" algn="just">
              <a:buFont typeface="Arial" panose="020B0604020202020204" pitchFamily="34" charset="0"/>
              <a:buChar char="•"/>
            </a:pPr>
            <a:r>
              <a:rPr lang="ru-RU" sz="1400" dirty="0" smtClean="0"/>
              <a:t>26–34 </a:t>
            </a:r>
            <a:r>
              <a:rPr lang="ru-RU" sz="1400" dirty="0"/>
              <a:t>балла — промежуточное значение, которое может говорить о том, что полюса «открытости/закрытости» в интернете </a:t>
            </a:r>
            <a:r>
              <a:rPr lang="ru-RU" sz="1400" dirty="0" smtClean="0"/>
              <a:t>сбалансированы.</a:t>
            </a:r>
          </a:p>
          <a:p>
            <a:pPr marL="285750" indent="-285750" algn="just">
              <a:buFont typeface="Arial" panose="020B0604020202020204" pitchFamily="34" charset="0"/>
              <a:buChar char="•"/>
            </a:pPr>
            <a:r>
              <a:rPr lang="ru-RU" sz="1400" dirty="0" smtClean="0"/>
              <a:t>35–45 </a:t>
            </a:r>
            <a:r>
              <a:rPr lang="ru-RU" sz="1400" dirty="0"/>
              <a:t>баллов — личный баланс в интернете смещен в сторону полюса «открытости</a:t>
            </a:r>
            <a:r>
              <a:rPr lang="ru-RU" sz="1400" dirty="0" smtClean="0"/>
              <a:t>».</a:t>
            </a:r>
          </a:p>
          <a:p>
            <a:pPr marL="285750" indent="-285750" algn="just">
              <a:buFont typeface="Arial" panose="020B0604020202020204" pitchFamily="34" charset="0"/>
              <a:buChar char="•"/>
            </a:pPr>
            <a:r>
              <a:rPr lang="ru-RU" sz="1400" dirty="0" smtClean="0"/>
              <a:t>Более </a:t>
            </a:r>
            <a:r>
              <a:rPr lang="ru-RU" sz="1400" dirty="0"/>
              <a:t>45 баллов — крайне выраженное смещение в сторону полюса «открытости»; может свидетельствовать о том, что участник склонен сообщать другим пользователям избыточную персональную информацию.</a:t>
            </a:r>
          </a:p>
        </p:txBody>
      </p:sp>
    </p:spTree>
    <p:extLst>
      <p:ext uri="{BB962C8B-B14F-4D97-AF65-F5344CB8AC3E}">
        <p14:creationId xmlns:p14="http://schemas.microsoft.com/office/powerpoint/2010/main" val="331291901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p:cTn id="10" dur="500" fill="hold"/>
                                        <p:tgtEl>
                                          <p:spTgt spid="4"/>
                                        </p:tgtEl>
                                        <p:attrNameLst>
                                          <p:attrName>ppt_w</p:attrName>
                                        </p:attrNameLst>
                                      </p:cBhvr>
                                      <p:tavLst>
                                        <p:tav tm="0">
                                          <p:val>
                                            <p:fltVal val="0"/>
                                          </p:val>
                                        </p:tav>
                                        <p:tav tm="100000">
                                          <p:val>
                                            <p:strVal val="#ppt_w"/>
                                          </p:val>
                                        </p:tav>
                                      </p:tavLst>
                                    </p:anim>
                                    <p:anim calcmode="lin" valueType="num">
                                      <p:cBhvr>
                                        <p:cTn id="11" dur="500" fill="hold"/>
                                        <p:tgtEl>
                                          <p:spTgt spid="4"/>
                                        </p:tgtEl>
                                        <p:attrNameLst>
                                          <p:attrName>ppt_h</p:attrName>
                                        </p:attrNameLst>
                                      </p:cBhvr>
                                      <p:tavLst>
                                        <p:tav tm="0">
                                          <p:val>
                                            <p:fltVal val="0"/>
                                          </p:val>
                                        </p:tav>
                                        <p:tav tm="100000">
                                          <p:val>
                                            <p:strVal val="#ppt_h"/>
                                          </p:val>
                                        </p:tav>
                                      </p:tavLst>
                                    </p:anim>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 calcmode="lin" valueType="num">
                                      <p:cBhvr additive="base">
                                        <p:cTn id="1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anim calcmode="lin" valueType="num">
                                      <p:cBhvr additive="base">
                                        <p:cTn id="2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anim calcmode="lin" valueType="num">
                                      <p:cBhvr additive="base">
                                        <p:cTn id="2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7">
                                            <p:txEl>
                                              <p:pRg st="3" end="3"/>
                                            </p:txEl>
                                          </p:spTgt>
                                        </p:tgtEl>
                                        <p:attrNameLst>
                                          <p:attrName>style.visibility</p:attrName>
                                        </p:attrNameLst>
                                      </p:cBhvr>
                                      <p:to>
                                        <p:strVal val="visible"/>
                                      </p:to>
                                    </p:set>
                                    <p:anim calcmode="lin" valueType="num">
                                      <p:cBhvr additive="base">
                                        <p:cTn id="3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7">
                                            <p:txEl>
                                              <p:pRg st="4" end="4"/>
                                            </p:txEl>
                                          </p:spTgt>
                                        </p:tgtEl>
                                        <p:attrNameLst>
                                          <p:attrName>style.visibility</p:attrName>
                                        </p:attrNameLst>
                                      </p:cBhvr>
                                      <p:to>
                                        <p:strVal val="visible"/>
                                      </p:to>
                                    </p:set>
                                    <p:anim calcmode="lin" valueType="num">
                                      <p:cBhvr additive="base">
                                        <p:cTn id="4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91880" y="620688"/>
            <a:ext cx="2448272" cy="523220"/>
          </a:xfrm>
          <a:prstGeom prst="rect">
            <a:avLst/>
          </a:prstGeom>
          <a:noFill/>
        </p:spPr>
        <p:txBody>
          <a:bodyPr wrap="square" rtlCol="0">
            <a:spAutoFit/>
          </a:bodyPr>
          <a:lstStyle/>
          <a:p>
            <a:pPr algn="ctr"/>
            <a:r>
              <a:rPr lang="ru-RU" sz="2800" dirty="0" smtClean="0"/>
              <a:t>Обсуждение</a:t>
            </a:r>
            <a:endParaRPr lang="ru-RU" sz="2800" dirty="0"/>
          </a:p>
        </p:txBody>
      </p:sp>
      <p:sp>
        <p:nvSpPr>
          <p:cNvPr id="5" name="TextBox 4"/>
          <p:cNvSpPr txBox="1"/>
          <p:nvPr/>
        </p:nvSpPr>
        <p:spPr>
          <a:xfrm>
            <a:off x="755576" y="1628800"/>
            <a:ext cx="8064896" cy="3693319"/>
          </a:xfrm>
          <a:prstGeom prst="rect">
            <a:avLst/>
          </a:prstGeom>
          <a:noFill/>
        </p:spPr>
        <p:txBody>
          <a:bodyPr wrap="square" rtlCol="0">
            <a:spAutoFit/>
          </a:bodyPr>
          <a:lstStyle/>
          <a:p>
            <a:pPr algn="just"/>
            <a:r>
              <a:rPr lang="ru-RU" sz="2400" dirty="0" smtClean="0"/>
              <a:t>• Насколько </a:t>
            </a:r>
            <a:r>
              <a:rPr lang="ru-RU" sz="2400" dirty="0"/>
              <a:t>совпадает количество баллов по тесту с тем, какое положение на шкале «открытости — закрытости» вы выбрали в начале урока?</a:t>
            </a:r>
          </a:p>
          <a:p>
            <a:pPr algn="just"/>
            <a:r>
              <a:rPr lang="ru-RU" sz="2400" dirty="0" smtClean="0"/>
              <a:t>• В </a:t>
            </a:r>
            <a:r>
              <a:rPr lang="ru-RU" sz="2400" dirty="0"/>
              <a:t>какой диапазон вы попали? Захотелось ли вам поменять что-либо в своих настройках приватности после получения данного результата?</a:t>
            </a:r>
          </a:p>
          <a:p>
            <a:pPr algn="just"/>
            <a:r>
              <a:rPr lang="ru-RU" sz="2400" dirty="0" smtClean="0"/>
              <a:t>• Каким </a:t>
            </a:r>
            <a:r>
              <a:rPr lang="ru-RU" sz="2400" dirty="0"/>
              <a:t>получилось групповое распределение ответов? Есть ли у членов вашей группы склонность к одному из полюсов?</a:t>
            </a:r>
          </a:p>
          <a:p>
            <a:endParaRPr lang="ru-RU" dirty="0"/>
          </a:p>
        </p:txBody>
      </p:sp>
    </p:spTree>
    <p:extLst>
      <p:ext uri="{BB962C8B-B14F-4D97-AF65-F5344CB8AC3E}">
        <p14:creationId xmlns:p14="http://schemas.microsoft.com/office/powerpoint/2010/main" val="162682397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 calcmode="lin" valueType="num">
                                      <p:cBhvr additive="base">
                                        <p:cTn id="18"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 calcmode="lin" valueType="num">
                                      <p:cBhvr additive="base">
                                        <p:cTn id="24"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smtClean="0"/>
              <a:t>Упражнение «Моя приватность в сети»</a:t>
            </a:r>
            <a:endParaRPr lang="ru-RU" sz="3600" dirty="0"/>
          </a:p>
        </p:txBody>
      </p:sp>
      <p:sp>
        <p:nvSpPr>
          <p:cNvPr id="3" name="Объект 2"/>
          <p:cNvSpPr>
            <a:spLocks noGrp="1"/>
          </p:cNvSpPr>
          <p:nvPr>
            <p:ph idx="1"/>
          </p:nvPr>
        </p:nvSpPr>
        <p:spPr>
          <a:xfrm>
            <a:off x="457200" y="1600201"/>
            <a:ext cx="8229600" cy="3629000"/>
          </a:xfrm>
        </p:spPr>
        <p:txBody>
          <a:bodyPr>
            <a:noAutofit/>
          </a:bodyPr>
          <a:lstStyle/>
          <a:p>
            <a:pPr marL="0" indent="0" algn="just">
              <a:buNone/>
            </a:pPr>
            <a:r>
              <a:rPr lang="ru-RU" sz="2000" dirty="0" smtClean="0"/>
              <a:t>	«Золотая </a:t>
            </a:r>
            <a:r>
              <a:rPr lang="ru-RU" sz="2000" dirty="0"/>
              <a:t>середина» у каждого человека своя. Более того, она может меняться со временем и зависеть от разных обстоятельств. Настройки приватности в социальных сетях помогают нам найти именно то место на шкале «открытости — закрытости», которое адекватно нашему внутреннему состоянию и жизненной ситуации. Они позволяют регулировать уровень внешнего доступа к различным видам данных в зависимости от предпочтений пользователя, его онлайн-активности, целей посещения ресурса и целого ряда других условий. Поэтому при регистрации на онлайн-ресурсах необходимо уделять специальное внимание тому, чтобы настроить свою приватность. </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71585" y="4797152"/>
            <a:ext cx="2815215" cy="1941017"/>
          </a:xfrm>
          <a:prstGeom prst="rect">
            <a:avLst/>
          </a:prstGeom>
        </p:spPr>
      </p:pic>
    </p:spTree>
    <p:extLst>
      <p:ext uri="{BB962C8B-B14F-4D97-AF65-F5344CB8AC3E}">
        <p14:creationId xmlns:p14="http://schemas.microsoft.com/office/powerpoint/2010/main" val="279629254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22" presetClass="entr" presetSubtype="4"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500"/>
                                        <p:tgtEl>
                                          <p:spTgt spid="3">
                                            <p:txEl>
                                              <p:pRg st="0" end="0"/>
                                            </p:txEl>
                                          </p:spTgt>
                                        </p:tgtEl>
                                      </p:cBhvr>
                                    </p:animEffect>
                                  </p:childTnLst>
                                </p:cTn>
                              </p:par>
                              <p:par>
                                <p:cTn id="12" presetID="22" presetClass="entr" presetSubtype="4" fill="hold"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Горизонтальный свиток 9"/>
          <p:cNvSpPr/>
          <p:nvPr/>
        </p:nvSpPr>
        <p:spPr>
          <a:xfrm>
            <a:off x="827584" y="476672"/>
            <a:ext cx="7632848" cy="5472608"/>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dirty="0">
                <a:latin typeface="Times New Roman" panose="02020603050405020304" pitchFamily="18" charset="0"/>
                <a:cs typeface="Times New Roman" panose="02020603050405020304" pitchFamily="18" charset="0"/>
              </a:rPr>
              <a:t>Лиза — юная и очень известная киноактриса. У нее много поклонников, которые следят за обновлениями ее странички, новыми видео с ней, и она хочет, чтобы их количество увеличивалось. Лиза хотела бы, чтобы любой поклонник мог связаться с ней через интернет. Однако ей необходимо оградить себя от нежелательных поздних звонков, визитов домой и встреч с поклонниками в тех местах, которые она посещает с близкими друзьями — это четыре подруги, объединенные списком под названием «близкие друзья». Также у Лизы есть недоброжелатели: недавно некто Михаил М. оставил на ее стене обидный комментарий, а незнакомка Ольга В. написала ей оскорбительные личные сообщения. Помогите Лизе отрегулировать приватность так, чтобы она могла комфортно общаться со своими друзьями и поклонниками и при этом не страдать от обидчиков.</a:t>
            </a:r>
          </a:p>
        </p:txBody>
      </p:sp>
      <p:sp>
        <p:nvSpPr>
          <p:cNvPr id="12" name="Семиугольник 11"/>
          <p:cNvSpPr/>
          <p:nvPr/>
        </p:nvSpPr>
        <p:spPr>
          <a:xfrm>
            <a:off x="6228184" y="116632"/>
            <a:ext cx="936104" cy="864096"/>
          </a:xfrm>
          <a:prstGeom prst="hep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1</a:t>
            </a:r>
            <a:endParaRPr lang="ru-RU" dirty="0"/>
          </a:p>
        </p:txBody>
      </p:sp>
      <p:sp>
        <p:nvSpPr>
          <p:cNvPr id="2" name="TextBox 1"/>
          <p:cNvSpPr txBox="1"/>
          <p:nvPr/>
        </p:nvSpPr>
        <p:spPr>
          <a:xfrm>
            <a:off x="4788024" y="348625"/>
            <a:ext cx="1296144" cy="400110"/>
          </a:xfrm>
          <a:prstGeom prst="rect">
            <a:avLst/>
          </a:prstGeom>
          <a:noFill/>
        </p:spPr>
        <p:txBody>
          <a:bodyPr wrap="square" rtlCol="0">
            <a:spAutoFit/>
          </a:bodyPr>
          <a:lstStyle/>
          <a:p>
            <a:r>
              <a:rPr lang="ru-RU" sz="2000" dirty="0" smtClean="0"/>
              <a:t>ЗАДАНИЕ</a:t>
            </a:r>
            <a:endParaRPr lang="ru-RU" sz="2000" dirty="0"/>
          </a:p>
        </p:txBody>
      </p:sp>
    </p:spTree>
    <p:extLst>
      <p:ext uri="{BB962C8B-B14F-4D97-AF65-F5344CB8AC3E}">
        <p14:creationId xmlns:p14="http://schemas.microsoft.com/office/powerpoint/2010/main" val="4012980397"/>
      </p:ext>
    </p:extLst>
  </p:cSld>
  <p:clrMapOvr>
    <a:masterClrMapping/>
  </p:clrMapOvr>
  <p:transition spd="med">
    <p:pull/>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2784</TotalTime>
  <Words>1936</Words>
  <Application>Microsoft Office PowerPoint</Application>
  <PresentationFormat>Экран (4:3)</PresentationFormat>
  <Paragraphs>171</Paragraphs>
  <Slides>18</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Урок № 7</vt:lpstr>
      <vt:lpstr> «Открытость – закрытость»</vt:lpstr>
      <vt:lpstr>Обсуждение</vt:lpstr>
      <vt:lpstr>Упражнение «Золотая середина»</vt:lpstr>
      <vt:lpstr>Презентация PowerPoint</vt:lpstr>
      <vt:lpstr>Презентация PowerPoint</vt:lpstr>
      <vt:lpstr>Презентация PowerPoint</vt:lpstr>
      <vt:lpstr>Упражнение «Моя приватность в сети»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Обсуждение упражнения</vt:lpstr>
      <vt:lpstr>Итоги занятия</vt:lpstr>
    </vt:vector>
  </TitlesOfParts>
  <Company>Россвязькомнадзор</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jamaludinov-sha</dc:creator>
  <cp:lastModifiedBy>poul</cp:lastModifiedBy>
  <cp:revision>429</cp:revision>
  <dcterms:created xsi:type="dcterms:W3CDTF">2016-04-05T08:38:09Z</dcterms:created>
  <dcterms:modified xsi:type="dcterms:W3CDTF">2017-03-13T09:52:16Z</dcterms:modified>
</cp:coreProperties>
</file>