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66" r:id="rId2"/>
    <p:sldId id="368" r:id="rId3"/>
    <p:sldId id="369" r:id="rId4"/>
    <p:sldId id="372" r:id="rId5"/>
    <p:sldId id="371" r:id="rId6"/>
    <p:sldId id="373" r:id="rId7"/>
    <p:sldId id="37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D2B73"/>
    <a:srgbClr val="DA0000"/>
    <a:srgbClr val="33CC33"/>
    <a:srgbClr val="0066CC"/>
    <a:srgbClr val="1CA4F8"/>
    <a:srgbClr val="0033CC"/>
    <a:srgbClr val="FFFF99"/>
    <a:srgbClr val="FF6600"/>
    <a:srgbClr val="5891D6"/>
    <a:srgbClr val="44A9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3276" autoAdjust="0"/>
  </p:normalViewPr>
  <p:slideViewPr>
    <p:cSldViewPr>
      <p:cViewPr>
        <p:scale>
          <a:sx n="75" d="100"/>
          <a:sy n="75" d="100"/>
        </p:scale>
        <p:origin x="102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D0891E-4CD6-43ED-9D9E-A4AD5061E3B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DAF13A5-096A-4832-85D0-F08410D80FC6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 </a:t>
          </a:r>
        </a:p>
      </dgm:t>
    </dgm:pt>
    <dgm:pt modelId="{416A581F-5DCA-4BC0-A660-AF0BFF490EF3}" type="parTrans" cxnId="{55DA312D-F8C0-477A-A184-CCA640AF1BC9}">
      <dgm:prSet/>
      <dgm:spPr/>
      <dgm:t>
        <a:bodyPr/>
        <a:lstStyle/>
        <a:p>
          <a:endParaRPr lang="ru-RU"/>
        </a:p>
      </dgm:t>
    </dgm:pt>
    <dgm:pt modelId="{B34B68A1-5119-4445-B812-DAB68B7D5624}" type="sibTrans" cxnId="{55DA312D-F8C0-477A-A184-CCA640AF1BC9}">
      <dgm:prSet/>
      <dgm:spPr/>
      <dgm:t>
        <a:bodyPr/>
        <a:lstStyle/>
        <a:p>
          <a:endParaRPr lang="ru-RU"/>
        </a:p>
      </dgm:t>
    </dgm:pt>
    <dgm:pt modelId="{46FED5E4-19D2-4888-A196-DC8CFEC9F9F6}" type="pres">
      <dgm:prSet presAssocID="{15D0891E-4CD6-43ED-9D9E-A4AD5061E3B4}" presName="linearFlow" presStyleCnt="0">
        <dgm:presLayoutVars>
          <dgm:resizeHandles val="exact"/>
        </dgm:presLayoutVars>
      </dgm:prSet>
      <dgm:spPr/>
    </dgm:pt>
    <dgm:pt modelId="{89EDDD97-C568-4C47-8096-48A9B84D8B4C}" type="pres">
      <dgm:prSet presAssocID="{EDAF13A5-096A-4832-85D0-F08410D80FC6}" presName="node" presStyleLbl="node1" presStyleIdx="0" presStyleCnt="1" custScaleX="330746" custScaleY="143942" custLinFactNeighborX="-31929" custLinFactNeighborY="-47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CC9012-68C2-4936-9A96-8702DBA130F8}" type="presOf" srcId="{15D0891E-4CD6-43ED-9D9E-A4AD5061E3B4}" destId="{46FED5E4-19D2-4888-A196-DC8CFEC9F9F6}" srcOrd="0" destOrd="0" presId="urn:microsoft.com/office/officeart/2005/8/layout/process2"/>
    <dgm:cxn modelId="{55DA312D-F8C0-477A-A184-CCA640AF1BC9}" srcId="{15D0891E-4CD6-43ED-9D9E-A4AD5061E3B4}" destId="{EDAF13A5-096A-4832-85D0-F08410D80FC6}" srcOrd="0" destOrd="0" parTransId="{416A581F-5DCA-4BC0-A660-AF0BFF490EF3}" sibTransId="{B34B68A1-5119-4445-B812-DAB68B7D5624}"/>
    <dgm:cxn modelId="{06988C4A-46BB-49C7-B3D2-99F1647325F7}" type="presOf" srcId="{EDAF13A5-096A-4832-85D0-F08410D80FC6}" destId="{89EDDD97-C568-4C47-8096-48A9B84D8B4C}" srcOrd="0" destOrd="0" presId="urn:microsoft.com/office/officeart/2005/8/layout/process2"/>
    <dgm:cxn modelId="{4DBE1175-F431-4446-B337-C5A703A965FB}" type="presParOf" srcId="{46FED5E4-19D2-4888-A196-DC8CFEC9F9F6}" destId="{89EDDD97-C568-4C47-8096-48A9B84D8B4C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EDDD97-C568-4C47-8096-48A9B84D8B4C}">
      <dsp:nvSpPr>
        <dsp:cNvPr id="0" name=""/>
        <dsp:cNvSpPr/>
      </dsp:nvSpPr>
      <dsp:spPr>
        <a:xfrm>
          <a:off x="0" y="0"/>
          <a:ext cx="4214842" cy="33419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</a:p>
      </dsp:txBody>
      <dsp:txXfrm>
        <a:off x="0" y="0"/>
        <a:ext cx="4214842" cy="3341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B5929-F4AB-485D-A020-5F35D7D63273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A4563-0DFF-40BB-9789-87E967014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70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5675-D2A5-4317-B991-BCF15DAC4425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86808" cy="12858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ПЕРСОНАЛЬНЫЕ ДАННЫЕ  ПОПАДАЮТ В СЕТЬ?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ru-RU" u="sng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со способами попадания персональных данных в интернет и средствами защиты личной информации.</a:t>
            </a: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ПЕРСОНАЛЬНЫЕ ДАННЫЕ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ПОПАДАЮТ В СЕТЬ?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514353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4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«Великий идентификатор»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500" u="sng" dirty="0" smtClean="0">
                <a:latin typeface="Times New Roman" pitchFamily="18" charset="0"/>
                <a:cs typeface="Times New Roman" pitchFamily="18" charset="0"/>
              </a:rPr>
              <a:t>Задача игры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: помочь учащимся понять, как по «цифровым следам» можно идентифицировать пользователей сети.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45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500" u="sng" dirty="0" smtClean="0">
                <a:latin typeface="Times New Roman" pitchFamily="18" charset="0"/>
                <a:cs typeface="Times New Roman" pitchFamily="18" charset="0"/>
              </a:rPr>
              <a:t>Вопросы для обсуждения после игры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Кого угадать было проще, а кого сложнее? Почему?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информация лучше всего помогает нам установить  личность человека, т.е. идентифицировать его? Почему? 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 думаете, легко ли установить личность человека в реальной жизни? Почему?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ПЕРСОНАЛЬНЫЕ ДАННЫЕ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ПОПАДАЮТ В СЕТЬ?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850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«Цифровой след»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300" u="sng" dirty="0" smtClean="0"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показать, какие «цифровые следы» могут храниться  в компьютере и других устройствах, а также познакомить  учащихся с тем, какими способами персональные данные попадают в интернет.</a:t>
            </a:r>
          </a:p>
          <a:p>
            <a:pPr marL="0" indent="0">
              <a:buNone/>
            </a:pPr>
            <a:r>
              <a:rPr lang="ru-RU" sz="3300" u="sng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: проанализируйте в группах карточку с изображением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скриншота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содержащего «цифровой след» пользователя,</a:t>
            </a:r>
            <a:r>
              <a:rPr lang="ru-RU" sz="3300" dirty="0" smtClean="0"/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определите, какой вид персональной информации содержит этот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скриншот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Обратите внимание на маркировку карточки, которая указывает на способ попадания этой информации в сеть.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/>
          <p:nvPr/>
        </p:nvGrpSpPr>
        <p:grpSpPr>
          <a:xfrm>
            <a:off x="1857356" y="4000504"/>
            <a:ext cx="3365550" cy="2089940"/>
            <a:chOff x="0" y="71726"/>
            <a:chExt cx="3912096" cy="2089940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0" y="71726"/>
              <a:ext cx="3912096" cy="208994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61212" y="132938"/>
              <a:ext cx="3789672" cy="19675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kern="1200" dirty="0" smtClean="0"/>
                <a:t> </a:t>
              </a:r>
            </a:p>
          </p:txBody>
        </p:sp>
      </p:grp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xmlns="" val="4001373512"/>
              </p:ext>
            </p:extLst>
          </p:nvPr>
        </p:nvGraphicFramePr>
        <p:xfrm>
          <a:off x="357158" y="428604"/>
          <a:ext cx="4214842" cy="334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Скругленный прямоугольник 31"/>
          <p:cNvSpPr/>
          <p:nvPr/>
        </p:nvSpPr>
        <p:spPr>
          <a:xfrm>
            <a:off x="5715008" y="571480"/>
            <a:ext cx="2952328" cy="5664692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Содержимое 4"/>
          <p:cNvSpPr>
            <a:spLocks noGrp="1"/>
          </p:cNvSpPr>
          <p:nvPr/>
        </p:nvSpPr>
        <p:spPr>
          <a:xfrm>
            <a:off x="457200" y="11660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5275" y="1142984"/>
            <a:ext cx="2677253" cy="475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4143380"/>
            <a:ext cx="3214710" cy="188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401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ПЕРСОНАЛЬНЫЕ ДАННЫЕ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ПОПАДАЮТ В СЕТЬ?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Вопросы для обсуждения после упражнения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2D2B73"/>
                </a:solidFill>
                <a:latin typeface="Times New Roman" pitchFamily="18" charset="0"/>
                <a:cs typeface="Times New Roman" pitchFamily="18" charset="0"/>
              </a:rPr>
              <a:t>О каких способах попадания информации в интернет вы  узнали впервые, а о каких уже знали?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2D2B73"/>
                </a:solidFill>
                <a:latin typeface="Times New Roman" pitchFamily="18" charset="0"/>
                <a:cs typeface="Times New Roman" pitchFamily="18" charset="0"/>
              </a:rPr>
              <a:t>Как вы думаете, каким способом информация чаще всего попадает в сеть? Почему?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2D2B73"/>
                </a:solidFill>
                <a:latin typeface="Times New Roman" pitchFamily="18" charset="0"/>
                <a:cs typeface="Times New Roman" pitchFamily="18" charset="0"/>
              </a:rPr>
              <a:t>Как вам кажется, каким способом ваша персональная информация чаще всего попадает в сеть? Почему?</a:t>
            </a:r>
            <a:endParaRPr lang="ru-RU" sz="2800" dirty="0">
              <a:solidFill>
                <a:srgbClr val="2D2B7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ПЕРСОНАЛЬНЫЕ ДАННЫЕ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ПОПАДАЮТ В СЕТЬ?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501122" cy="521497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«Заметаем следы»</a:t>
            </a:r>
          </a:p>
          <a:p>
            <a:pPr>
              <a:lnSpc>
                <a:spcPct val="80000"/>
              </a:lnSpc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познакомить учащихся с основными средствами и приемами защиты персональных данных на компьютере и других устройствах.</a:t>
            </a:r>
          </a:p>
          <a:p>
            <a:pPr>
              <a:lnSpc>
                <a:spcPct val="80000"/>
              </a:lnSpc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Вопросы для обсуждения после упражнения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tabLst>
                <a:tab pos="355600" algn="l"/>
              </a:tabLs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каких средствах защиты персональных данных вы уже знали и имели опыт их использования, а о каких услышали впервые?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tabLst>
                <a:tab pos="355600" algn="l"/>
              </a:tabLs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каких случаях можно контролировать попадание персональных данных в интернет, а в каких это сделать достаточно сложно? Почему?</a:t>
            </a:r>
          </a:p>
          <a:p>
            <a:pPr marL="355600" indent="-355600">
              <a:lnSpc>
                <a:spcPct val="80000"/>
              </a:lnSpc>
              <a:buFont typeface="Wingdings" pitchFamily="2" charset="2"/>
              <a:buChar char="§"/>
              <a:tabLst>
                <a:tab pos="355600" algn="l"/>
              </a:tabLs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защиты персональных данных вы бы стали использовать, а какие — нет? Почему?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ПЕРСОНАЛЬНЫЕ ДАННЫЕ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ПОПАДАЮТ В СЕТЬ?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214974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«Три кита» защиты персональных данных: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Надежные пароли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позволят защитить от третьих лиц ваши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аккаунты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онлайн-ресурсах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в приложениях.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Настройки приватности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дадут вам возможность определить уровень доступа других пользователей к вашим персональным данным, размещенным на различных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он-лайн-ресурсах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управления персональными данными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помогут вам понять, как персональные данные, размещенные в интернете, влияют на вашу репутацию в сети.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2557</TotalTime>
  <Words>398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КАК ПЕРСОНАЛЬНЫЕ ДАННЫЕ  ПОПАДАЮТ В СЕТЬ?</vt:lpstr>
      <vt:lpstr>КАК ПЕРСОНАЛЬНЫЕ ДАННЫЕ   ПОПАДАЮТ В СЕТЬ?</vt:lpstr>
      <vt:lpstr>КАК ПЕРСОНАЛЬНЫЕ ДАННЫЕ   ПОПАДАЮТ В СЕТЬ?</vt:lpstr>
      <vt:lpstr>Слайд 4</vt:lpstr>
      <vt:lpstr>КАК ПЕРСОНАЛЬНЫЕ ДАННЫЕ   ПОПАДАЮТ В СЕТЬ?</vt:lpstr>
      <vt:lpstr>КАК ПЕРСОНАЛЬНЫЕ ДАННЫЕ   ПОПАДАЮТ В СЕТЬ?</vt:lpstr>
      <vt:lpstr>КАК ПЕРСОНАЛЬНЫЕ ДАННЫЕ   ПОПАДАЮТ В СЕТЬ?</vt:lpstr>
    </vt:vector>
  </TitlesOfParts>
  <Company>Россвязькомнадзор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jamaludinov-sha</dc:creator>
  <cp:lastModifiedBy>bardokin</cp:lastModifiedBy>
  <cp:revision>418</cp:revision>
  <dcterms:created xsi:type="dcterms:W3CDTF">2016-04-05T08:38:09Z</dcterms:created>
  <dcterms:modified xsi:type="dcterms:W3CDTF">2017-03-10T05:33:23Z</dcterms:modified>
</cp:coreProperties>
</file>